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6"/>
  </p:notesMasterIdLst>
  <p:handoutMasterIdLst>
    <p:handoutMasterId r:id="rId27"/>
  </p:handoutMasterIdLst>
  <p:sldIdLst>
    <p:sldId id="256" r:id="rId5"/>
    <p:sldId id="277" r:id="rId6"/>
    <p:sldId id="258" r:id="rId7"/>
    <p:sldId id="259" r:id="rId8"/>
    <p:sldId id="276" r:id="rId9"/>
    <p:sldId id="280" r:id="rId10"/>
    <p:sldId id="281" r:id="rId11"/>
    <p:sldId id="278" r:id="rId12"/>
    <p:sldId id="262" r:id="rId13"/>
    <p:sldId id="266" r:id="rId14"/>
    <p:sldId id="264" r:id="rId15"/>
    <p:sldId id="265" r:id="rId16"/>
    <p:sldId id="268" r:id="rId17"/>
    <p:sldId id="269" r:id="rId18"/>
    <p:sldId id="270" r:id="rId19"/>
    <p:sldId id="271" r:id="rId20"/>
    <p:sldId id="272" r:id="rId21"/>
    <p:sldId id="279" r:id="rId22"/>
    <p:sldId id="274" r:id="rId23"/>
    <p:sldId id="275" r:id="rId24"/>
    <p:sldId id="263" r:id="rId2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97A"/>
    <a:srgbClr val="5397C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110" d="100"/>
          <a:sy n="110" d="100"/>
        </p:scale>
        <p:origin x="1266" y="108"/>
      </p:cViewPr>
      <p:guideLst>
        <p:guide orient="horz" pos="2136"/>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D2997A"/>
              </a:solidFill>
              <a:ln w="19050">
                <a:solidFill>
                  <a:schemeClr val="lt1"/>
                </a:solidFill>
              </a:ln>
              <a:effectLst/>
            </c:spPr>
          </c:dPt>
          <c:dPt>
            <c:idx val="1"/>
            <c:bubble3D val="0"/>
            <c:spPr>
              <a:solidFill>
                <a:schemeClr val="accent6">
                  <a:shade val="76000"/>
                </a:schemeClr>
              </a:solidFill>
              <a:ln w="19050">
                <a:solidFill>
                  <a:schemeClr val="lt1"/>
                </a:solidFill>
              </a:ln>
              <a:effectLst/>
            </c:spPr>
          </c:dPt>
          <c:dPt>
            <c:idx val="2"/>
            <c:bubble3D val="0"/>
            <c:spPr>
              <a:solidFill>
                <a:schemeClr val="bg1">
                  <a:lumMod val="65000"/>
                </a:schemeClr>
              </a:solidFill>
              <a:ln w="19050">
                <a:solidFill>
                  <a:schemeClr val="lt1"/>
                </a:solidFill>
              </a:ln>
              <a:effectLst/>
            </c:spPr>
          </c:dPt>
          <c:dPt>
            <c:idx val="3"/>
            <c:bubble3D val="0"/>
            <c:spPr>
              <a:solidFill>
                <a:srgbClr val="5397C2"/>
              </a:solidFill>
              <a:ln w="19050">
                <a:solidFill>
                  <a:schemeClr val="lt1"/>
                </a:solidFill>
              </a:ln>
              <a:effectLst/>
            </c:spPr>
          </c:dPt>
          <c:dPt>
            <c:idx val="4"/>
            <c:bubble3D val="0"/>
            <c:spPr>
              <a:solidFill>
                <a:srgbClr val="0070C0"/>
              </a:solidFill>
              <a:ln w="19050">
                <a:solidFill>
                  <a:schemeClr val="lt1"/>
                </a:solidFill>
              </a:ln>
              <a:effectLst/>
            </c:spPr>
          </c:dPt>
          <c:dLbls>
            <c:dLbl>
              <c:idx val="0"/>
              <c:tx>
                <c:rich>
                  <a:bodyPr/>
                  <a:lstStyle/>
                  <a:p>
                    <a:fld id="{A03EA999-0A27-45A2-B277-BF617431CBD2}"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D9173DAF-70B7-4CB9-BB61-590AD61A08CB}"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F2EB46F3-6AB9-4DB2-8ECB-7D3C193D5234}"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6670DA55-E92A-43D8-8ED5-C86532EBC9DA}"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4"/>
              <c:tx>
                <c:rich>
                  <a:bodyPr/>
                  <a:lstStyle/>
                  <a:p>
                    <a:fld id="{53B90D95-B70E-4F81-B37E-EE19ED31B951}"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Satisfied</c:v>
                </c:pt>
                <c:pt idx="1">
                  <c:v>Somewhat Satisfied</c:v>
                </c:pt>
                <c:pt idx="2">
                  <c:v>Neither Satisfied nor Dissatisfied</c:v>
                </c:pt>
                <c:pt idx="3">
                  <c:v>Somewhat Dissatisfied</c:v>
                </c:pt>
                <c:pt idx="4">
                  <c:v>Very Dissatisfied</c:v>
                </c:pt>
              </c:strCache>
            </c:strRef>
          </c:cat>
          <c:val>
            <c:numRef>
              <c:f>Sheet1!$B$2:$B$6</c:f>
              <c:numCache>
                <c:formatCode>General</c:formatCode>
                <c:ptCount val="5"/>
                <c:pt idx="0">
                  <c:v>8</c:v>
                </c:pt>
                <c:pt idx="1">
                  <c:v>28</c:v>
                </c:pt>
                <c:pt idx="2">
                  <c:v>11</c:v>
                </c:pt>
                <c:pt idx="3">
                  <c:v>35</c:v>
                </c:pt>
                <c:pt idx="4">
                  <c:v>18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20921412806417"/>
          <c:w val="0.99826388888888884"/>
          <c:h val="0.124196996810857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6632953667603"/>
          <c:y val="0.12925986888324856"/>
          <c:w val="0.84628752862470857"/>
          <c:h val="0.48464552396090566"/>
        </c:manualLayout>
      </c:layout>
      <c:barChart>
        <c:barDir val="col"/>
        <c:grouping val="percentStacked"/>
        <c:varyColors val="0"/>
        <c:ser>
          <c:idx val="0"/>
          <c:order val="0"/>
          <c:tx>
            <c:strRef>
              <c:f>Sheet1!$B$1</c:f>
              <c:strCache>
                <c:ptCount val="1"/>
                <c:pt idx="0">
                  <c:v>Disagree Completely/Somewhat</c:v>
                </c:pt>
              </c:strCache>
            </c:strRef>
          </c:tx>
          <c:spPr>
            <a:solidFill>
              <a:schemeClr val="bg2"/>
            </a:solidFill>
            <a:ln>
              <a:noFill/>
            </a:ln>
            <a:effectLst/>
          </c:spPr>
          <c:invertIfNegative val="0"/>
          <c:dLbls>
            <c:dLbl>
              <c:idx val="0"/>
              <c:tx>
                <c:rich>
                  <a:bodyPr/>
                  <a:lstStyle/>
                  <a:p>
                    <a:r>
                      <a:rPr lang="en-US" b="1" dirty="0" smtClean="0">
                        <a:solidFill>
                          <a:schemeClr val="bg1"/>
                        </a:solidFill>
                      </a:rPr>
                      <a:t>49%</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b="1" dirty="0" smtClean="0">
                        <a:solidFill>
                          <a:schemeClr val="bg1"/>
                        </a:solidFill>
                      </a:rPr>
                      <a:t>53%</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dirty="0" smtClean="0">
                        <a:solidFill>
                          <a:schemeClr val="bg1"/>
                        </a:solidFill>
                      </a:rPr>
                      <a:t>32%</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Townhouses Should Be Built</c:v>
                </c:pt>
                <c:pt idx="1">
                  <c:v>Additional Rental Properties Should Be Built</c:v>
                </c:pt>
                <c:pt idx="2">
                  <c:v>Additional Small, Affordable Single Family Homes Should Be Built</c:v>
                </c:pt>
              </c:strCache>
            </c:strRef>
          </c:cat>
          <c:val>
            <c:numRef>
              <c:f>Sheet1!$B$2:$B$4</c:f>
              <c:numCache>
                <c:formatCode>General</c:formatCode>
                <c:ptCount val="3"/>
                <c:pt idx="0">
                  <c:v>49</c:v>
                </c:pt>
                <c:pt idx="1">
                  <c:v>53</c:v>
                </c:pt>
                <c:pt idx="2">
                  <c:v>32</c:v>
                </c:pt>
              </c:numCache>
            </c:numRef>
          </c:val>
        </c:ser>
        <c:ser>
          <c:idx val="1"/>
          <c:order val="1"/>
          <c:tx>
            <c:strRef>
              <c:f>Sheet1!$C$1</c:f>
              <c:strCache>
                <c:ptCount val="1"/>
                <c:pt idx="0">
                  <c:v>Neutral</c:v>
                </c:pt>
              </c:strCache>
            </c:strRef>
          </c:tx>
          <c:spPr>
            <a:solidFill>
              <a:schemeClr val="accent2"/>
            </a:solidFill>
            <a:ln>
              <a:noFill/>
            </a:ln>
            <a:effectLst/>
          </c:spPr>
          <c:invertIfNegative val="0"/>
          <c:dLbls>
            <c:dLbl>
              <c:idx val="0"/>
              <c:tx>
                <c:rich>
                  <a:bodyPr/>
                  <a:lstStyle/>
                  <a:p>
                    <a:fld id="{DC1A2DA3-F021-4AC7-B7F4-CFA232E4478E}" type="VALUE">
                      <a:rPr lang="en-US" b="1" smtClean="0">
                        <a:solidFill>
                          <a:schemeClr val="bg1"/>
                        </a:solidFill>
                      </a:rPr>
                      <a:pPr/>
                      <a:t>[VALUE]</a:t>
                    </a:fld>
                    <a:r>
                      <a:rPr lang="en-US" b="1" dirty="0" smtClean="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r>
                      <a:rPr lang="en-US" b="1" dirty="0" smtClean="0">
                        <a:solidFill>
                          <a:schemeClr val="bg1"/>
                        </a:solidFill>
                      </a:rPr>
                      <a:t>19%</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dirty="0" smtClean="0">
                        <a:solidFill>
                          <a:schemeClr val="bg1"/>
                        </a:solidFill>
                      </a:rPr>
                      <a:t>21%</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Townhouses Should Be Built</c:v>
                </c:pt>
                <c:pt idx="1">
                  <c:v>Additional Rental Properties Should Be Built</c:v>
                </c:pt>
                <c:pt idx="2">
                  <c:v>Additional Small, Affordable Single Family Homes Should Be Built</c:v>
                </c:pt>
              </c:strCache>
            </c:strRef>
          </c:cat>
          <c:val>
            <c:numRef>
              <c:f>Sheet1!$C$2:$C$4</c:f>
              <c:numCache>
                <c:formatCode>General</c:formatCode>
                <c:ptCount val="3"/>
                <c:pt idx="0">
                  <c:v>19</c:v>
                </c:pt>
                <c:pt idx="1">
                  <c:v>19</c:v>
                </c:pt>
                <c:pt idx="2">
                  <c:v>21</c:v>
                </c:pt>
              </c:numCache>
            </c:numRef>
          </c:val>
        </c:ser>
        <c:ser>
          <c:idx val="2"/>
          <c:order val="2"/>
          <c:tx>
            <c:strRef>
              <c:f>Sheet1!$D$1</c:f>
              <c:strCache>
                <c:ptCount val="1"/>
                <c:pt idx="0">
                  <c:v>Agree Completley/Somewhat</c:v>
                </c:pt>
              </c:strCache>
            </c:strRef>
          </c:tx>
          <c:spPr>
            <a:solidFill>
              <a:srgbClr val="0070C0"/>
            </a:solidFill>
            <a:ln>
              <a:noFill/>
            </a:ln>
            <a:effectLst/>
          </c:spPr>
          <c:invertIfNegative val="0"/>
          <c:dLbls>
            <c:dLbl>
              <c:idx val="0"/>
              <c:tx>
                <c:rich>
                  <a:bodyPr/>
                  <a:lstStyle/>
                  <a:p>
                    <a:fld id="{8F23CE1D-FA6B-4DC3-99BA-5ADF4733C296}" type="VALUE">
                      <a:rPr lang="en-US" b="1" smtClean="0">
                        <a:solidFill>
                          <a:schemeClr val="bg1"/>
                        </a:solidFill>
                      </a:rPr>
                      <a:pPr/>
                      <a:t>[VALUE]</a:t>
                    </a:fld>
                    <a:r>
                      <a:rPr lang="en-US" b="1" dirty="0" smtClean="0">
                        <a:solidFill>
                          <a:schemeClr val="bg1"/>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r>
                      <a:rPr lang="en-US" b="1" dirty="0" smtClean="0">
                        <a:solidFill>
                          <a:schemeClr val="bg1"/>
                        </a:solidFill>
                      </a:rPr>
                      <a:t>28%</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fld id="{ABAF5B24-2BC5-4CBD-9C8D-AAA94CD3AD52}" type="VALUE">
                      <a:rPr lang="en-US" b="1" smtClean="0">
                        <a:solidFill>
                          <a:schemeClr val="bg1"/>
                        </a:solidFill>
                      </a:rPr>
                      <a:pPr/>
                      <a:t>[VALUE]</a:t>
                    </a:fld>
                    <a:r>
                      <a:rPr lang="en-US" b="1" dirty="0" smtClean="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Townhouses Should Be Built</c:v>
                </c:pt>
                <c:pt idx="1">
                  <c:v>Additional Rental Properties Should Be Built</c:v>
                </c:pt>
                <c:pt idx="2">
                  <c:v>Additional Small, Affordable Single Family Homes Should Be Built</c:v>
                </c:pt>
              </c:strCache>
            </c:strRef>
          </c:cat>
          <c:val>
            <c:numRef>
              <c:f>Sheet1!$D$2:$D$4</c:f>
              <c:numCache>
                <c:formatCode>General</c:formatCode>
                <c:ptCount val="3"/>
                <c:pt idx="0">
                  <c:v>32</c:v>
                </c:pt>
                <c:pt idx="1">
                  <c:v>28</c:v>
                </c:pt>
                <c:pt idx="2">
                  <c:v>47</c:v>
                </c:pt>
              </c:numCache>
            </c:numRef>
          </c:val>
        </c:ser>
        <c:dLbls>
          <c:showLegendKey val="0"/>
          <c:showVal val="0"/>
          <c:showCatName val="0"/>
          <c:showSerName val="0"/>
          <c:showPercent val="0"/>
          <c:showBubbleSize val="0"/>
        </c:dLbls>
        <c:gapWidth val="150"/>
        <c:overlap val="100"/>
        <c:axId val="231061936"/>
        <c:axId val="231062328"/>
      </c:barChart>
      <c:catAx>
        <c:axId val="23106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062328"/>
        <c:crosses val="autoZero"/>
        <c:auto val="1"/>
        <c:lblAlgn val="ctr"/>
        <c:lblOffset val="100"/>
        <c:noMultiLvlLbl val="0"/>
      </c:catAx>
      <c:valAx>
        <c:axId val="231062328"/>
        <c:scaling>
          <c:orientation val="minMax"/>
        </c:scaling>
        <c:delete val="1"/>
        <c:axPos val="l"/>
        <c:numFmt formatCode="0%" sourceLinked="1"/>
        <c:majorTickMark val="none"/>
        <c:minorTickMark val="none"/>
        <c:tickLblPos val="nextTo"/>
        <c:crossAx val="231061936"/>
        <c:crosses val="autoZero"/>
        <c:crossBetween val="between"/>
      </c:valAx>
      <c:spPr>
        <a:noFill/>
        <a:ln>
          <a:noFill/>
        </a:ln>
        <a:effectLst/>
      </c:spPr>
    </c:plotArea>
    <c:legend>
      <c:legendPos val="b"/>
      <c:layout>
        <c:manualLayout>
          <c:xMode val="edge"/>
          <c:yMode val="edge"/>
          <c:x val="1.4059534146191089E-4"/>
          <c:y val="0.8583121685283237"/>
          <c:w val="0.69981123490157993"/>
          <c:h val="0.141687831471676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rgbClr val="D2997A"/>
              </a:solidFill>
              <a:ln w="19050">
                <a:solidFill>
                  <a:schemeClr val="lt1"/>
                </a:solidFill>
              </a:ln>
              <a:effectLst/>
            </c:spPr>
          </c:dPt>
          <c:dPt>
            <c:idx val="2"/>
            <c:bubble3D val="0"/>
            <c:spPr>
              <a:solidFill>
                <a:schemeClr val="accent6"/>
              </a:solidFill>
              <a:ln w="19050">
                <a:solidFill>
                  <a:schemeClr val="lt1"/>
                </a:solidFill>
              </a:ln>
              <a:effectLst/>
            </c:spPr>
          </c:dPt>
          <c:dLbls>
            <c:dLbl>
              <c:idx val="0"/>
              <c:tx>
                <c:rich>
                  <a:bodyPr/>
                  <a:lstStyle/>
                  <a:p>
                    <a:fld id="{4EB9E8A0-F689-4C7A-8D78-B6E7E5280C79}" type="PERCENTAGE">
                      <a:rPr lang="en-US" b="1"/>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2FC78597-B889-4236-A783-D27B6F59AD2A}"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6E91362E-EC1A-4A64-B33B-1527F791F600}"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General</c:formatCode>
                <c:ptCount val="3"/>
                <c:pt idx="0">
                  <c:v>75</c:v>
                </c:pt>
                <c:pt idx="1">
                  <c:v>10</c:v>
                </c:pt>
                <c:pt idx="2">
                  <c:v>15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6188218228344649"/>
          <c:w val="0.99393532447331523"/>
          <c:h val="0.105356996219607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39959544873277"/>
          <c:y val="9.4678439916837054E-2"/>
          <c:w val="0.63664869485718678"/>
          <c:h val="0.62677599175075871"/>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rgbClr val="D2997A"/>
              </a:solidFill>
              <a:ln w="19050">
                <a:solidFill>
                  <a:schemeClr val="lt1"/>
                </a:solidFill>
              </a:ln>
              <a:effectLst/>
            </c:spPr>
          </c:dPt>
          <c:dPt>
            <c:idx val="2"/>
            <c:bubble3D val="0"/>
            <c:spPr>
              <a:solidFill>
                <a:schemeClr val="accent6"/>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dLbl>
              <c:idx val="0"/>
              <c:tx>
                <c:rich>
                  <a:bodyPr/>
                  <a:lstStyle/>
                  <a:p>
                    <a:fld id="{C29DB66F-BF59-4CAD-9FBE-735EBFD9C297}"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FA13EAEA-AF45-408E-A8B0-1AAD9A546F45}"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EAD5B9AC-EEB7-4090-9226-169DD64F8257}"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6C98601C-C346-45EA-8F67-A320EA857121}"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Important</c:v>
                </c:pt>
                <c:pt idx="1">
                  <c:v>Somewhat Important</c:v>
                </c:pt>
                <c:pt idx="2">
                  <c:v>Not At All Important</c:v>
                </c:pt>
                <c:pt idx="3">
                  <c:v>Not Sure</c:v>
                </c:pt>
              </c:strCache>
            </c:strRef>
          </c:cat>
          <c:val>
            <c:numRef>
              <c:f>Sheet1!$B$2:$B$5</c:f>
              <c:numCache>
                <c:formatCode>General</c:formatCode>
                <c:ptCount val="4"/>
                <c:pt idx="0">
                  <c:v>64</c:v>
                </c:pt>
                <c:pt idx="1">
                  <c:v>23</c:v>
                </c:pt>
                <c:pt idx="2">
                  <c:v>7</c:v>
                </c:pt>
                <c:pt idx="3">
                  <c:v>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9220088376071142E-3"/>
          <c:y val="0.73636341363506053"/>
          <c:w val="0.66655824494780258"/>
          <c:h val="0.2581777824963238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rgbClr val="D2997A"/>
              </a:solidFill>
              <a:ln w="19050">
                <a:solidFill>
                  <a:schemeClr val="lt1"/>
                </a:solidFill>
              </a:ln>
              <a:effectLst/>
            </c:spPr>
          </c:dPt>
          <c:dPt>
            <c:idx val="2"/>
            <c:bubble3D val="0"/>
            <c:spPr>
              <a:solidFill>
                <a:schemeClr val="accent6"/>
              </a:solidFill>
              <a:ln w="19050">
                <a:solidFill>
                  <a:schemeClr val="lt1"/>
                </a:solidFill>
              </a:ln>
              <a:effectLst/>
            </c:spPr>
          </c:dPt>
          <c:dLbls>
            <c:dLbl>
              <c:idx val="0"/>
              <c:tx>
                <c:rich>
                  <a:bodyPr/>
                  <a:lstStyle/>
                  <a:p>
                    <a:fld id="{1A082D92-BADC-495A-A734-A644F9DD9027}"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84D5D908-44F3-4CA5-9753-2EA728218904}"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7A048638-118B-4891-A736-033B5832245C}"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General</c:formatCode>
                <c:ptCount val="3"/>
                <c:pt idx="0">
                  <c:v>47</c:v>
                </c:pt>
                <c:pt idx="1">
                  <c:v>26</c:v>
                </c:pt>
                <c:pt idx="2">
                  <c:v>27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686667445536091E-3"/>
          <c:y val="0.86191590261321971"/>
          <c:w val="0.98102762267744448"/>
          <c:h val="0.105331274175086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rgbClr val="D2997A"/>
              </a:solidFill>
              <a:ln w="19050">
                <a:solidFill>
                  <a:schemeClr val="lt1"/>
                </a:solidFill>
              </a:ln>
              <a:effectLst/>
            </c:spPr>
          </c:dPt>
          <c:dPt>
            <c:idx val="2"/>
            <c:bubble3D val="0"/>
            <c:spPr>
              <a:solidFill>
                <a:schemeClr val="accent6"/>
              </a:solidFill>
              <a:ln w="19050">
                <a:solidFill>
                  <a:schemeClr val="lt1"/>
                </a:solidFill>
              </a:ln>
              <a:effectLst/>
            </c:spPr>
          </c:dPt>
          <c:dLbls>
            <c:dLbl>
              <c:idx val="0"/>
              <c:tx>
                <c:rich>
                  <a:bodyPr/>
                  <a:lstStyle/>
                  <a:p>
                    <a:fld id="{1A082D92-BADC-495A-A734-A644F9DD9027}"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84D5D908-44F3-4CA5-9753-2EA728218904}"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7A048638-118B-4891-A736-033B5832245C}"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General</c:formatCode>
                <c:ptCount val="3"/>
                <c:pt idx="0">
                  <c:v>12</c:v>
                </c:pt>
                <c:pt idx="1">
                  <c:v>72</c:v>
                </c:pt>
                <c:pt idx="2">
                  <c:v>16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686667445536091E-3"/>
          <c:y val="0.86191590261321971"/>
          <c:w val="0.98102762267744448"/>
          <c:h val="0.105331274175086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2043873806715"/>
          <c:y val="0.10755850207321876"/>
          <c:w val="0.4887040508362947"/>
          <c:h val="0.58518391331924691"/>
        </c:manualLayout>
      </c:layout>
      <c:doughnutChart>
        <c:varyColors val="1"/>
        <c:ser>
          <c:idx val="0"/>
          <c:order val="0"/>
          <c:tx>
            <c:strRef>
              <c:f>Sheet1!$B$1</c:f>
              <c:strCache>
                <c:ptCount val="1"/>
                <c:pt idx="0">
                  <c:v>Sales</c:v>
                </c:pt>
              </c:strCache>
            </c:strRef>
          </c:tx>
          <c:spPr>
            <a:solidFill>
              <a:srgbClr val="00B050"/>
            </a:solidFill>
            <a:ln w="44450"/>
          </c:spPr>
          <c:explosion val="6"/>
          <c:dPt>
            <c:idx val="0"/>
            <c:bubble3D val="0"/>
            <c:spPr>
              <a:solidFill>
                <a:srgbClr val="C00000"/>
              </a:solidFill>
              <a:ln w="44450">
                <a:solidFill>
                  <a:schemeClr val="lt1"/>
                </a:solidFill>
              </a:ln>
              <a:effectLst/>
            </c:spPr>
          </c:dPt>
          <c:dPt>
            <c:idx val="1"/>
            <c:bubble3D val="0"/>
            <c:spPr>
              <a:solidFill>
                <a:schemeClr val="accent6"/>
              </a:solidFill>
              <a:ln w="44450">
                <a:solidFill>
                  <a:schemeClr val="lt1"/>
                </a:solidFill>
              </a:ln>
              <a:effectLst/>
            </c:spPr>
          </c:dPt>
          <c:cat>
            <c:strRef>
              <c:f>Sheet1!$A$2:$A$3</c:f>
              <c:strCache>
                <c:ptCount val="2"/>
                <c:pt idx="0">
                  <c:v>Female</c:v>
                </c:pt>
                <c:pt idx="1">
                  <c:v>Male</c:v>
                </c:pt>
              </c:strCache>
            </c:strRef>
          </c:cat>
          <c:val>
            <c:numRef>
              <c:f>Sheet1!$B$2:$B$3</c:f>
              <c:numCache>
                <c:formatCode>General</c:formatCode>
                <c:ptCount val="2"/>
                <c:pt idx="0">
                  <c:v>53</c:v>
                </c:pt>
                <c:pt idx="1">
                  <c:v>47</c:v>
                </c:pt>
              </c:numCache>
            </c:numRef>
          </c:val>
        </c:ser>
        <c:dLbls>
          <c:showLegendKey val="0"/>
          <c:showVal val="0"/>
          <c:showCatName val="0"/>
          <c:showSerName val="0"/>
          <c:showPercent val="0"/>
          <c:showBubbleSize val="0"/>
          <c:showLeaderLines val="1"/>
        </c:dLbls>
        <c:firstSliceAng val="40"/>
        <c:holeSize val="60"/>
      </c:doughnut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0212746708740745"/>
          <c:y val="0.80459886939706637"/>
          <c:w val="0.59574506582518505"/>
          <c:h val="0.12877935931626128"/>
        </c:manualLayout>
      </c:layout>
      <c:overlay val="0"/>
      <c:spPr>
        <a:noFill/>
        <a:ln>
          <a:noFill/>
        </a:ln>
        <a:effectLst/>
      </c:spPr>
      <c:txPr>
        <a:bodyPr rot="0" spcFirstLastPara="1" vertOverflow="ellipsis" vert="horz" wrap="square" anchor="ctr" anchorCtr="1"/>
        <a:lstStyle/>
        <a:p>
          <a:pPr>
            <a:defRPr sz="1000" b="1" i="0" u="none" strike="noStrike" kern="14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00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Under $100K</c:v>
                </c:pt>
                <c:pt idx="1">
                  <c:v>$100 &lt; $200K</c:v>
                </c:pt>
                <c:pt idx="2">
                  <c:v>$200K +</c:v>
                </c:pt>
              </c:strCache>
            </c:strRef>
          </c:cat>
          <c:val>
            <c:numRef>
              <c:f>Sheet1!$B$2:$B$4</c:f>
              <c:numCache>
                <c:formatCode>0%</c:formatCode>
                <c:ptCount val="3"/>
                <c:pt idx="0">
                  <c:v>0.11</c:v>
                </c:pt>
                <c:pt idx="1">
                  <c:v>0.26</c:v>
                </c:pt>
                <c:pt idx="2">
                  <c:v>0.64</c:v>
                </c:pt>
              </c:numCache>
            </c:numRef>
          </c:val>
        </c:ser>
        <c:dLbls>
          <c:showLegendKey val="0"/>
          <c:showVal val="0"/>
          <c:showCatName val="0"/>
          <c:showSerName val="0"/>
          <c:showPercent val="0"/>
          <c:showBubbleSize val="0"/>
        </c:dLbls>
        <c:gapWidth val="150"/>
        <c:overlap val="-27"/>
        <c:axId val="227784672"/>
        <c:axId val="227785064"/>
      </c:barChart>
      <c:catAx>
        <c:axId val="227784672"/>
        <c:scaling>
          <c:orientation val="minMax"/>
        </c:scaling>
        <c:delete val="0"/>
        <c:axPos val="b"/>
        <c:numFmt formatCode="General" sourceLinked="1"/>
        <c:majorTickMark val="none"/>
        <c:minorTickMark val="none"/>
        <c:tickLblPos val="low"/>
        <c:spPr>
          <a:noFill/>
          <a:ln w="6350" cap="flat" cmpd="sng" algn="ctr">
            <a:solidFill>
              <a:schemeClr val="tx1">
                <a:lumMod val="15000"/>
                <a:lumOff val="85000"/>
              </a:schemeClr>
            </a:solidFill>
            <a:round/>
          </a:ln>
          <a:effectLst/>
        </c:spPr>
        <c:txPr>
          <a:bodyPr rot="-1200000" spcFirstLastPara="1" vertOverflow="ellipsis" wrap="square" anchor="t" anchorCtr="0"/>
          <a:lstStyle/>
          <a:p>
            <a:pPr>
              <a:defRPr sz="1000" b="1"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27785064"/>
        <c:crosses val="autoZero"/>
        <c:auto val="0"/>
        <c:lblAlgn val="ctr"/>
        <c:lblOffset val="100"/>
        <c:noMultiLvlLbl val="0"/>
      </c:catAx>
      <c:valAx>
        <c:axId val="227785064"/>
        <c:scaling>
          <c:orientation val="minMax"/>
        </c:scaling>
        <c:delete val="1"/>
        <c:axPos val="l"/>
        <c:numFmt formatCode="0%" sourceLinked="1"/>
        <c:majorTickMark val="none"/>
        <c:minorTickMark val="none"/>
        <c:tickLblPos val="nextTo"/>
        <c:crossAx val="22778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97899126347962"/>
          <c:y val="3.6538728057310503E-2"/>
          <c:w val="0.59238807234300217"/>
          <c:h val="0.67205770659917263"/>
        </c:manualLayout>
      </c:layout>
      <c:pieChart>
        <c:varyColors val="1"/>
        <c:ser>
          <c:idx val="0"/>
          <c:order val="0"/>
          <c:tx>
            <c:strRef>
              <c:f>Sheet1!$B$1</c:f>
              <c:strCache>
                <c:ptCount val="1"/>
                <c:pt idx="0">
                  <c:v>Sales</c:v>
                </c:pt>
              </c:strCache>
            </c:strRef>
          </c:tx>
          <c:dPt>
            <c:idx val="0"/>
            <c:bubble3D val="0"/>
            <c:spPr>
              <a:solidFill>
                <a:srgbClr val="D2997A"/>
              </a:solidFill>
              <a:ln w="19050">
                <a:solidFill>
                  <a:schemeClr val="lt1"/>
                </a:solidFill>
              </a:ln>
              <a:effectLst/>
            </c:spPr>
          </c:dPt>
          <c:dPt>
            <c:idx val="1"/>
            <c:bubble3D val="0"/>
            <c:spPr>
              <a:solidFill>
                <a:srgbClr val="FFC000"/>
              </a:solidFill>
              <a:ln w="19050">
                <a:solidFill>
                  <a:schemeClr val="lt1"/>
                </a:solidFill>
              </a:ln>
              <a:effectLst/>
            </c:spPr>
          </c:dPt>
          <c:dPt>
            <c:idx val="2"/>
            <c:bubble3D val="0"/>
            <c:spPr>
              <a:solidFill>
                <a:schemeClr val="accent6"/>
              </a:solidFill>
              <a:ln w="19050">
                <a:solidFill>
                  <a:schemeClr val="lt1"/>
                </a:solidFill>
              </a:ln>
              <a:effectLst/>
            </c:spPr>
          </c:dPt>
          <c:dPt>
            <c:idx val="3"/>
            <c:bubble3D val="0"/>
            <c:spPr>
              <a:solidFill>
                <a:schemeClr val="accent2">
                  <a:lumMod val="60000"/>
                </a:schemeClr>
              </a:solidFill>
              <a:ln w="19050">
                <a:solidFill>
                  <a:schemeClr val="lt1"/>
                </a:solidFill>
              </a:ln>
              <a:effectLst/>
            </c:spPr>
          </c:dPt>
          <c:dPt>
            <c:idx val="4"/>
            <c:bubble3D val="0"/>
            <c:spPr>
              <a:solidFill>
                <a:schemeClr val="accent4">
                  <a:lumMod val="60000"/>
                </a:schemeClr>
              </a:solidFill>
              <a:ln w="19050">
                <a:solidFill>
                  <a:schemeClr val="lt1"/>
                </a:solidFill>
              </a:ln>
              <a:effectLst/>
            </c:spPr>
          </c:dPt>
          <c:dPt>
            <c:idx val="5"/>
            <c:bubble3D val="0"/>
            <c:spPr>
              <a:solidFill>
                <a:srgbClr val="C00000"/>
              </a:solidFill>
              <a:ln w="19050">
                <a:solidFill>
                  <a:schemeClr val="lt1"/>
                </a:solidFill>
              </a:ln>
              <a:effectLst/>
            </c:spPr>
          </c:dPt>
          <c:dLbls>
            <c:dLbl>
              <c:idx val="0"/>
              <c:tx>
                <c:rich>
                  <a:bodyPr/>
                  <a:lstStyle/>
                  <a:p>
                    <a:fld id="{47070361-E005-4EB3-8661-CFC16386FE4B}" type="PERCENTAGE">
                      <a:rPr lang="en-US" sz="1100">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58782359-634B-4E6C-BC6E-28384E0FE747}" type="PERCENTAGE">
                      <a:rPr lang="en-US" sz="1100"/>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2FD2EE88-9EDA-40FF-AF6C-3D05C0508F09}" type="PERCENTAGE">
                      <a:rPr lang="en-US" sz="1100"/>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9EB3B029-4CC8-4973-9789-A3E14701712D}" type="PERCENTAGE">
                      <a:rPr lang="en-US" sz="1100"/>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4"/>
              <c:tx>
                <c:rich>
                  <a:bodyPr/>
                  <a:lstStyle/>
                  <a:p>
                    <a:fld id="{8E3319B8-56E0-4DCC-A2CB-1C69570E8F85}" type="PERCENTAGE">
                      <a:rPr lang="en-US" sz="1100"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tx>
                <c:rich>
                  <a:bodyPr/>
                  <a:lstStyle/>
                  <a:p>
                    <a:fld id="{6AE2158D-3469-443F-9A69-AF239E1FC083}" type="PERCENTAGE">
                      <a:rPr lang="en-US" sz="1100">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Full-time</c:v>
                </c:pt>
                <c:pt idx="1">
                  <c:v>Homemaker</c:v>
                </c:pt>
                <c:pt idx="2">
                  <c:v>Part-time</c:v>
                </c:pt>
                <c:pt idx="3">
                  <c:v>Self employed</c:v>
                </c:pt>
                <c:pt idx="4">
                  <c:v>Retired</c:v>
                </c:pt>
              </c:strCache>
            </c:strRef>
          </c:cat>
          <c:val>
            <c:numRef>
              <c:f>Sheet1!$B$2:$B$6</c:f>
              <c:numCache>
                <c:formatCode>General</c:formatCode>
                <c:ptCount val="5"/>
                <c:pt idx="0">
                  <c:v>43</c:v>
                </c:pt>
                <c:pt idx="1">
                  <c:v>6</c:v>
                </c:pt>
                <c:pt idx="2">
                  <c:v>8</c:v>
                </c:pt>
                <c:pt idx="3">
                  <c:v>18</c:v>
                </c:pt>
                <c:pt idx="4">
                  <c:v>25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7653059651736123"/>
          <c:w val="0.98295180136670324"/>
          <c:h val="0.22346940348263875"/>
        </c:manualLayout>
      </c:layout>
      <c:overlay val="0"/>
      <c:spPr>
        <a:noFill/>
        <a:ln>
          <a:solidFill>
            <a:schemeClr val="lt1"/>
          </a:solid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00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Married</c:v>
                </c:pt>
                <c:pt idx="1">
                  <c:v>Div/Sep/Single</c:v>
                </c:pt>
                <c:pt idx="2">
                  <c:v>Widowed</c:v>
                </c:pt>
              </c:strCache>
            </c:strRef>
          </c:cat>
          <c:val>
            <c:numRef>
              <c:f>Sheet1!$B$2:$B$4</c:f>
              <c:numCache>
                <c:formatCode>0%</c:formatCode>
                <c:ptCount val="3"/>
                <c:pt idx="0">
                  <c:v>0.84</c:v>
                </c:pt>
                <c:pt idx="1">
                  <c:v>0.09</c:v>
                </c:pt>
                <c:pt idx="2">
                  <c:v>7.0000000000000007E-2</c:v>
                </c:pt>
              </c:numCache>
            </c:numRef>
          </c:val>
        </c:ser>
        <c:dLbls>
          <c:showLegendKey val="0"/>
          <c:showVal val="0"/>
          <c:showCatName val="0"/>
          <c:showSerName val="0"/>
          <c:showPercent val="0"/>
          <c:showBubbleSize val="0"/>
        </c:dLbls>
        <c:gapWidth val="150"/>
        <c:overlap val="-27"/>
        <c:axId val="287982248"/>
        <c:axId val="287982640"/>
      </c:barChart>
      <c:catAx>
        <c:axId val="287982248"/>
        <c:scaling>
          <c:orientation val="minMax"/>
        </c:scaling>
        <c:delete val="0"/>
        <c:axPos val="b"/>
        <c:numFmt formatCode="General" sourceLinked="1"/>
        <c:majorTickMark val="none"/>
        <c:minorTickMark val="none"/>
        <c:tickLblPos val="low"/>
        <c:spPr>
          <a:noFill/>
          <a:ln w="6350" cap="flat" cmpd="sng" algn="ctr">
            <a:solidFill>
              <a:schemeClr val="tx1">
                <a:lumMod val="15000"/>
                <a:lumOff val="85000"/>
              </a:schemeClr>
            </a:solidFill>
            <a:round/>
          </a:ln>
          <a:effectLst/>
        </c:spPr>
        <c:txPr>
          <a:bodyPr rot="-1200000" spcFirstLastPara="1" vertOverflow="ellipsis" wrap="square" anchor="t" anchorCtr="0"/>
          <a:lstStyle/>
          <a:p>
            <a:pPr>
              <a:defRPr sz="1000" b="1"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87982640"/>
        <c:crosses val="autoZero"/>
        <c:auto val="0"/>
        <c:lblAlgn val="ctr"/>
        <c:lblOffset val="100"/>
        <c:noMultiLvlLbl val="0"/>
      </c:catAx>
      <c:valAx>
        <c:axId val="287982640"/>
        <c:scaling>
          <c:orientation val="minMax"/>
        </c:scaling>
        <c:delete val="1"/>
        <c:axPos val="l"/>
        <c:numFmt formatCode="0%" sourceLinked="1"/>
        <c:majorTickMark val="none"/>
        <c:minorTickMark val="none"/>
        <c:tickLblPos val="nextTo"/>
        <c:crossAx val="287982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10700119768005E-2"/>
          <c:y val="0.1496916420994793"/>
          <c:w val="0.86892604266893603"/>
          <c:h val="0.52100569992768486"/>
        </c:manualLayout>
      </c:layout>
      <c:barChart>
        <c:barDir val="col"/>
        <c:grouping val="clustered"/>
        <c:varyColors val="0"/>
        <c:ser>
          <c:idx val="0"/>
          <c:order val="0"/>
          <c:tx>
            <c:strRef>
              <c:f>Sheet1!$B$1</c:f>
              <c:strCache>
                <c:ptCount val="1"/>
                <c:pt idx="0">
                  <c:v>Series 1</c:v>
                </c:pt>
              </c:strCache>
            </c:strRef>
          </c:tx>
          <c:spPr>
            <a:solidFill>
              <a:schemeClr val="accent5">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65+</c:v>
                </c:pt>
                <c:pt idx="1">
                  <c:v>45-64</c:v>
                </c:pt>
                <c:pt idx="2">
                  <c:v>Under 45</c:v>
                </c:pt>
              </c:strCache>
            </c:strRef>
          </c:cat>
          <c:val>
            <c:numRef>
              <c:f>Sheet1!$B$2:$B$4</c:f>
              <c:numCache>
                <c:formatCode>0%</c:formatCode>
                <c:ptCount val="3"/>
                <c:pt idx="0">
                  <c:v>0.39</c:v>
                </c:pt>
                <c:pt idx="1">
                  <c:v>0.49</c:v>
                </c:pt>
                <c:pt idx="2">
                  <c:v>0.12</c:v>
                </c:pt>
              </c:numCache>
            </c:numRef>
          </c:val>
        </c:ser>
        <c:dLbls>
          <c:showLegendKey val="0"/>
          <c:showVal val="0"/>
          <c:showCatName val="0"/>
          <c:showSerName val="0"/>
          <c:showPercent val="0"/>
          <c:showBubbleSize val="0"/>
        </c:dLbls>
        <c:gapWidth val="150"/>
        <c:overlap val="-27"/>
        <c:axId val="287983424"/>
        <c:axId val="287983816"/>
      </c:barChart>
      <c:catAx>
        <c:axId val="287983424"/>
        <c:scaling>
          <c:orientation val="minMax"/>
        </c:scaling>
        <c:delete val="0"/>
        <c:axPos val="b"/>
        <c:numFmt formatCode="General" sourceLinked="1"/>
        <c:majorTickMark val="none"/>
        <c:minorTickMark val="none"/>
        <c:tickLblPos val="low"/>
        <c:spPr>
          <a:noFill/>
          <a:ln w="6350" cap="flat" cmpd="sng" algn="ctr">
            <a:solidFill>
              <a:schemeClr val="tx1">
                <a:lumMod val="15000"/>
                <a:lumOff val="85000"/>
              </a:schemeClr>
            </a:solidFill>
            <a:round/>
          </a:ln>
          <a:effectLst/>
        </c:spPr>
        <c:txPr>
          <a:bodyPr rot="-1200000" spcFirstLastPara="1" vertOverflow="ellipsis" wrap="square" anchor="t" anchorCtr="0"/>
          <a:lstStyle/>
          <a:p>
            <a:pPr>
              <a:defRPr sz="1000" b="1"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87983816"/>
        <c:crosses val="autoZero"/>
        <c:auto val="0"/>
        <c:lblAlgn val="ctr"/>
        <c:lblOffset val="100"/>
        <c:noMultiLvlLbl val="0"/>
      </c:catAx>
      <c:valAx>
        <c:axId val="287983816"/>
        <c:scaling>
          <c:orientation val="minMax"/>
        </c:scaling>
        <c:delete val="1"/>
        <c:axPos val="l"/>
        <c:numFmt formatCode="0%" sourceLinked="1"/>
        <c:majorTickMark val="none"/>
        <c:minorTickMark val="none"/>
        <c:tickLblPos val="nextTo"/>
        <c:crossAx val="287983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D2997A"/>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solidFill>
                <a:schemeClr val="accent6">
                  <a:tint val="65000"/>
                </a:schemeClr>
              </a:solidFill>
              <a:ln w="19050">
                <a:solidFill>
                  <a:schemeClr val="lt1"/>
                </a:solidFill>
              </a:ln>
              <a:effectLst/>
            </c:spPr>
          </c:dPt>
          <c:dPt>
            <c:idx val="3"/>
            <c:bubble3D val="0"/>
            <c:spPr>
              <a:solidFill>
                <a:srgbClr val="C00000"/>
              </a:solidFill>
              <a:ln w="19050">
                <a:solidFill>
                  <a:schemeClr val="lt1"/>
                </a:solidFill>
              </a:ln>
              <a:effectLst/>
            </c:spPr>
          </c:dPt>
          <c:dLbls>
            <c:dLbl>
              <c:idx val="0"/>
              <c:tx>
                <c:rich>
                  <a:bodyPr/>
                  <a:lstStyle/>
                  <a:p>
                    <a:fld id="{D6BF41F7-0E46-47B5-B9EF-405ECBC6C6E7}" type="PERCENTAGE">
                      <a:rPr lang="en-US" b="1" dirty="0">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B0C85E89-44BA-4129-AAFF-BFA5FD12FF26}"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BB094488-DFC9-45F7-9AA5-730A87F6C3EB}"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E4503C78-31F4-4AB2-BE29-F151937A9D76}"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Too Small</c:v>
                </c:pt>
                <c:pt idx="1">
                  <c:v>Too Big</c:v>
                </c:pt>
                <c:pt idx="2">
                  <c:v>Just Right</c:v>
                </c:pt>
                <c:pt idx="3">
                  <c:v>Other</c:v>
                </c:pt>
              </c:strCache>
            </c:strRef>
          </c:cat>
          <c:val>
            <c:numRef>
              <c:f>Sheet1!$B$2:$B$5</c:f>
              <c:numCache>
                <c:formatCode>General</c:formatCode>
                <c:ptCount val="4"/>
                <c:pt idx="0">
                  <c:v>36</c:v>
                </c:pt>
                <c:pt idx="1">
                  <c:v>3</c:v>
                </c:pt>
                <c:pt idx="2">
                  <c:v>54</c:v>
                </c:pt>
                <c:pt idx="3">
                  <c:v>7</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rgbClr val="D2997A"/>
              </a:solidFill>
              <a:ln w="19050">
                <a:solidFill>
                  <a:schemeClr val="lt1"/>
                </a:solidFill>
              </a:ln>
              <a:effectLst/>
            </c:spPr>
          </c:dPt>
          <c:dLbls>
            <c:dLbl>
              <c:idx val="0"/>
              <c:tx>
                <c:rich>
                  <a:bodyPr/>
                  <a:lstStyle/>
                  <a:p>
                    <a:fld id="{DAC1BA14-1635-413F-8DC0-4BD2B12295DA}"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F1417257-2EAE-4031-A442-771D0EFFC6F3}"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E7DCEC13-9798-4C92-8AB7-097C70E1192A}"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General</c:formatCode>
                <c:ptCount val="3"/>
                <c:pt idx="0">
                  <c:v>20</c:v>
                </c:pt>
                <c:pt idx="1">
                  <c:v>76</c:v>
                </c:pt>
                <c:pt idx="2">
                  <c:v>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4844632217196681E-3"/>
          <c:y val="0.8555032805964361"/>
          <c:w val="0.9970306712630046"/>
          <c:h val="0.111735897906617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5993000874891"/>
          <c:y val="7.1780258255705026E-2"/>
          <c:w val="0.71621347331583551"/>
          <c:h val="0.57857306673084008"/>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rgbClr val="D2997A"/>
              </a:solidFill>
              <a:ln w="19050">
                <a:solidFill>
                  <a:schemeClr val="lt1"/>
                </a:solidFill>
              </a:ln>
              <a:effectLst/>
            </c:spPr>
          </c:dPt>
          <c:dPt>
            <c:idx val="2"/>
            <c:bubble3D val="0"/>
            <c:spPr>
              <a:solidFill>
                <a:schemeClr val="accent6"/>
              </a:solidFill>
              <a:ln w="19050">
                <a:solidFill>
                  <a:schemeClr val="lt1"/>
                </a:solidFill>
              </a:ln>
              <a:effectLst/>
            </c:spPr>
          </c:dPt>
          <c:dPt>
            <c:idx val="3"/>
            <c:bubble3D val="0"/>
            <c:spPr>
              <a:solidFill>
                <a:schemeClr val="accent2">
                  <a:lumMod val="60000"/>
                </a:schemeClr>
              </a:solidFill>
              <a:ln w="19050">
                <a:solidFill>
                  <a:schemeClr val="lt1"/>
                </a:solidFill>
              </a:ln>
              <a:effectLst/>
            </c:spPr>
          </c:dPt>
          <c:dPt>
            <c:idx val="4"/>
            <c:bubble3D val="0"/>
            <c:spPr>
              <a:solidFill>
                <a:schemeClr val="accent4">
                  <a:lumMod val="60000"/>
                </a:schemeClr>
              </a:solidFill>
              <a:ln w="19050">
                <a:solidFill>
                  <a:schemeClr val="lt1"/>
                </a:solidFill>
              </a:ln>
              <a:effectLst/>
            </c:spPr>
          </c:dPt>
          <c:dLbls>
            <c:dLbl>
              <c:idx val="0"/>
              <c:tx>
                <c:rich>
                  <a:bodyPr/>
                  <a:lstStyle/>
                  <a:p>
                    <a:fld id="{4B728B4D-F288-4FC6-BD4A-ECC6B2572598}"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30B82D67-9CA0-4336-B5E9-EE3735509B2A}"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2FBB5D14-676C-4000-B324-471982FCFF28}"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3E0E1823-4103-4A30-A49E-9BCE8BF98507}"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4"/>
              <c:tx>
                <c:rich>
                  <a:bodyPr/>
                  <a:lstStyle/>
                  <a:p>
                    <a:fld id="{3AF45F5D-2513-49C4-944D-A95A110BE63E}"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Daily</c:v>
                </c:pt>
                <c:pt idx="1">
                  <c:v>Weekly</c:v>
                </c:pt>
                <c:pt idx="2">
                  <c:v>Monthly</c:v>
                </c:pt>
                <c:pt idx="3">
                  <c:v>Less Than Once Month</c:v>
                </c:pt>
                <c:pt idx="4">
                  <c:v>Never </c:v>
                </c:pt>
              </c:strCache>
            </c:strRef>
          </c:cat>
          <c:val>
            <c:numRef>
              <c:f>Sheet1!$B$2:$B$6</c:f>
              <c:numCache>
                <c:formatCode>General</c:formatCode>
                <c:ptCount val="5"/>
                <c:pt idx="0">
                  <c:v>14</c:v>
                </c:pt>
                <c:pt idx="1">
                  <c:v>44</c:v>
                </c:pt>
                <c:pt idx="2">
                  <c:v>15</c:v>
                </c:pt>
                <c:pt idx="3">
                  <c:v>19</c:v>
                </c:pt>
                <c:pt idx="4">
                  <c:v>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9733829630951327"/>
          <c:w val="0.59223500788019545"/>
          <c:h val="0.302661703690486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5993000874891"/>
          <c:y val="7.1780258255705026E-2"/>
          <c:w val="0.71621347331583551"/>
          <c:h val="0.57857306673084008"/>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rgbClr val="D2997A"/>
              </a:solidFill>
              <a:ln w="19050">
                <a:solidFill>
                  <a:schemeClr val="lt1"/>
                </a:solidFill>
              </a:ln>
              <a:effectLst/>
            </c:spPr>
          </c:dPt>
          <c:dPt>
            <c:idx val="2"/>
            <c:bubble3D val="0"/>
            <c:spPr>
              <a:solidFill>
                <a:schemeClr val="accent6"/>
              </a:solidFill>
              <a:ln w="19050">
                <a:solidFill>
                  <a:schemeClr val="lt1"/>
                </a:solidFill>
              </a:ln>
              <a:effectLst/>
            </c:spPr>
          </c:dPt>
          <c:dPt>
            <c:idx val="3"/>
            <c:bubble3D val="0"/>
            <c:spPr>
              <a:solidFill>
                <a:schemeClr val="accent2">
                  <a:lumMod val="60000"/>
                </a:schemeClr>
              </a:solidFill>
              <a:ln w="19050">
                <a:solidFill>
                  <a:schemeClr val="lt1"/>
                </a:solidFill>
              </a:ln>
              <a:effectLst/>
            </c:spPr>
          </c:dPt>
          <c:dPt>
            <c:idx val="4"/>
            <c:bubble3D val="0"/>
            <c:spPr>
              <a:solidFill>
                <a:schemeClr val="accent4">
                  <a:lumMod val="60000"/>
                </a:schemeClr>
              </a:solidFill>
              <a:ln w="19050">
                <a:solidFill>
                  <a:schemeClr val="lt1"/>
                </a:solidFill>
              </a:ln>
              <a:effectLst/>
            </c:spPr>
          </c:dPt>
          <c:dLbls>
            <c:dLbl>
              <c:idx val="0"/>
              <c:tx>
                <c:rich>
                  <a:bodyPr/>
                  <a:lstStyle/>
                  <a:p>
                    <a:fld id="{FC3467B9-EB4C-46CB-9F6A-A10342928340}"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4FB29B73-6A40-43A6-AE33-754A621A2D2F}"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45C9BA68-DF8D-4CA5-9ACB-74E25C85B0EE}"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9D72B850-C653-483A-B4F6-F3D825365D2D}"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4"/>
              <c:tx>
                <c:rich>
                  <a:bodyPr/>
                  <a:lstStyle/>
                  <a:p>
                    <a:fld id="{51E7A1C4-7368-4CFF-9BA2-1FFF51280964}"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Daily</c:v>
                </c:pt>
                <c:pt idx="1">
                  <c:v>Weekly</c:v>
                </c:pt>
                <c:pt idx="2">
                  <c:v>Monthly</c:v>
                </c:pt>
                <c:pt idx="3">
                  <c:v>Less Than Once Month</c:v>
                </c:pt>
                <c:pt idx="4">
                  <c:v>Never </c:v>
                </c:pt>
              </c:strCache>
            </c:strRef>
          </c:cat>
          <c:val>
            <c:numRef>
              <c:f>Sheet1!$B$2:$B$6</c:f>
              <c:numCache>
                <c:formatCode>General</c:formatCode>
                <c:ptCount val="5"/>
                <c:pt idx="0">
                  <c:v>6</c:v>
                </c:pt>
                <c:pt idx="1">
                  <c:v>29</c:v>
                </c:pt>
                <c:pt idx="2">
                  <c:v>15</c:v>
                </c:pt>
                <c:pt idx="3">
                  <c:v>29</c:v>
                </c:pt>
                <c:pt idx="4">
                  <c:v>21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9268154673354021"/>
          <c:w val="0.59004668465179677"/>
          <c:h val="0.307318453266459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5993000874891"/>
          <c:y val="7.1780258255705026E-2"/>
          <c:w val="0.71621347331583551"/>
          <c:h val="0.57857306673084008"/>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dPt>
          <c:dPt>
            <c:idx val="1"/>
            <c:bubble3D val="0"/>
            <c:spPr>
              <a:solidFill>
                <a:srgbClr val="D2997A"/>
              </a:solidFill>
              <a:ln w="19050">
                <a:solidFill>
                  <a:schemeClr val="lt1"/>
                </a:solidFill>
              </a:ln>
              <a:effectLst/>
            </c:spPr>
          </c:dPt>
          <c:dPt>
            <c:idx val="2"/>
            <c:bubble3D val="0"/>
            <c:spPr>
              <a:solidFill>
                <a:schemeClr val="accent6"/>
              </a:solidFill>
              <a:ln w="19050">
                <a:solidFill>
                  <a:schemeClr val="lt1"/>
                </a:solidFill>
              </a:ln>
              <a:effectLst/>
            </c:spPr>
          </c:dPt>
          <c:dPt>
            <c:idx val="3"/>
            <c:bubble3D val="0"/>
            <c:spPr>
              <a:solidFill>
                <a:schemeClr val="accent2">
                  <a:lumMod val="60000"/>
                </a:schemeClr>
              </a:solidFill>
              <a:ln w="19050">
                <a:solidFill>
                  <a:schemeClr val="lt1"/>
                </a:solidFill>
              </a:ln>
              <a:effectLst/>
            </c:spPr>
          </c:dPt>
          <c:dPt>
            <c:idx val="4"/>
            <c:bubble3D val="0"/>
            <c:spPr>
              <a:solidFill>
                <a:schemeClr val="accent4">
                  <a:lumMod val="60000"/>
                </a:schemeClr>
              </a:solidFill>
              <a:ln w="19050">
                <a:solidFill>
                  <a:schemeClr val="lt1"/>
                </a:solidFill>
              </a:ln>
              <a:effectLst/>
            </c:spPr>
          </c:dPt>
          <c:dLbls>
            <c:dLbl>
              <c:idx val="0"/>
              <c:tx>
                <c:rich>
                  <a:bodyPr/>
                  <a:lstStyle/>
                  <a:p>
                    <a:fld id="{599404C5-A32B-4CA5-B8F7-3961C1EEA35A}"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7974DD31-E260-4453-A664-493C5EBA280D}"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2F5AEBC0-35E3-40C3-AD1D-5A559501D6B8}"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91E4EB78-26C0-4C47-8584-10A01FB0EBA5}"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4"/>
              <c:tx>
                <c:rich>
                  <a:bodyPr/>
                  <a:lstStyle/>
                  <a:p>
                    <a:fld id="{0EFF5FC3-31D8-4B4C-B5AA-2CCB6B9BF74A}"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Daily</c:v>
                </c:pt>
                <c:pt idx="1">
                  <c:v>Weekly</c:v>
                </c:pt>
                <c:pt idx="2">
                  <c:v>Monthly</c:v>
                </c:pt>
                <c:pt idx="3">
                  <c:v>Less Than Once Month</c:v>
                </c:pt>
                <c:pt idx="4">
                  <c:v>Never </c:v>
                </c:pt>
              </c:strCache>
            </c:strRef>
          </c:cat>
          <c:val>
            <c:numRef>
              <c:f>Sheet1!$B$2:$B$6</c:f>
              <c:numCache>
                <c:formatCode>General</c:formatCode>
                <c:ptCount val="5"/>
                <c:pt idx="0">
                  <c:v>2</c:v>
                </c:pt>
                <c:pt idx="1">
                  <c:v>38</c:v>
                </c:pt>
                <c:pt idx="2">
                  <c:v>29</c:v>
                </c:pt>
                <c:pt idx="3">
                  <c:v>25</c:v>
                </c:pt>
                <c:pt idx="4">
                  <c:v>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9302556637055301"/>
          <c:w val="0.60074464197424704"/>
          <c:h val="0.306974433629446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42084149336977E-2"/>
          <c:y val="2.512766426532716E-2"/>
          <c:w val="0.91797881617495758"/>
          <c:h val="0.84307113609414253"/>
        </c:manualLayout>
      </c:layout>
      <c:barChart>
        <c:barDir val="col"/>
        <c:grouping val="clustered"/>
        <c:varyColors val="0"/>
        <c:ser>
          <c:idx val="0"/>
          <c:order val="0"/>
          <c:tx>
            <c:strRef>
              <c:f>Sheet1!$B$1</c:f>
              <c:strCache>
                <c:ptCount val="1"/>
                <c:pt idx="0">
                  <c:v>Series 1</c:v>
                </c:pt>
              </c:strCache>
            </c:strRef>
          </c:tx>
          <c:spPr>
            <a:solidFill>
              <a:srgbClr val="5397C2"/>
            </a:solidFill>
            <a:ln w="28575">
              <a:solidFill>
                <a:schemeClr val="tx2"/>
              </a:solidFill>
            </a:ln>
            <a:effectLst/>
          </c:spPr>
          <c:invertIfNegative val="0"/>
          <c:dLbls>
            <c:dLbl>
              <c:idx val="0"/>
              <c:tx>
                <c:rich>
                  <a:bodyPr/>
                  <a:lstStyle/>
                  <a:p>
                    <a:fld id="{3D39E0A9-C921-4A59-A213-9A00900D84DE}" type="VALUE">
                      <a:rPr lang="en-US" b="1" smtClean="0">
                        <a:solidFill>
                          <a:schemeClr val="tx1"/>
                        </a:solidFill>
                      </a:rPr>
                      <a:pPr/>
                      <a:t>[VALUE]</a:t>
                    </a:fld>
                    <a:r>
                      <a:rPr lang="en-US" b="1" dirty="0" smtClean="0">
                        <a:solidFill>
                          <a:schemeClr val="tx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r>
                      <a:rPr lang="en-US" b="1" dirty="0" smtClean="0">
                        <a:solidFill>
                          <a:schemeClr val="tx1"/>
                        </a:solidFill>
                      </a:rPr>
                      <a:t>13%</a:t>
                    </a:r>
                    <a:endParaRPr lang="en-US" b="1"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dirty="0" smtClean="0">
                        <a:solidFill>
                          <a:schemeClr val="tx1"/>
                        </a:solidFill>
                      </a:rPr>
                      <a:t>3%</a:t>
                    </a:r>
                    <a:endParaRPr lang="en-US" b="1"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b="1" dirty="0" smtClean="0">
                        <a:solidFill>
                          <a:schemeClr val="tx1"/>
                        </a:solidFill>
                      </a:rPr>
                      <a:t>3%</a:t>
                    </a:r>
                    <a:endParaRPr lang="en-US" b="1"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b="1" dirty="0" smtClean="0">
                        <a:solidFill>
                          <a:schemeClr val="tx1"/>
                        </a:solidFill>
                      </a:rPr>
                      <a:t>2%</a:t>
                    </a:r>
                    <a:endParaRPr lang="en-US" b="1"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b="1" dirty="0" smtClean="0">
                        <a:solidFill>
                          <a:schemeClr val="tx1"/>
                        </a:solidFill>
                      </a:rPr>
                      <a:t>1%</a:t>
                    </a:r>
                    <a:endParaRPr lang="en-US" b="1" dirty="0">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6"/>
              <c:tx>
                <c:rich>
                  <a:bodyPr/>
                  <a:lstStyle/>
                  <a:p>
                    <a:fld id="{D68D8942-E40E-4DB0-9734-1508872C444C}" type="VALUE">
                      <a:rPr lang="en-US" b="1" smtClean="0">
                        <a:solidFill>
                          <a:schemeClr val="tx1"/>
                        </a:solidFill>
                      </a:rPr>
                      <a:pPr/>
                      <a:t>[VALUE]</a:t>
                    </a:fld>
                    <a:r>
                      <a:rPr lang="en-US" b="1" dirty="0" smtClean="0">
                        <a:solidFill>
                          <a:schemeClr val="tx1"/>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Good Mix of Businesses</c:v>
                </c:pt>
                <c:pt idx="1">
                  <c:v>Restaurants Only</c:v>
                </c:pt>
                <c:pt idx="2">
                  <c:v>Retailers      Only</c:v>
                </c:pt>
                <c:pt idx="3">
                  <c:v>Antique, Interior, Art</c:v>
                </c:pt>
                <c:pt idx="4">
                  <c:v>Personal Services</c:v>
                </c:pt>
                <c:pt idx="5">
                  <c:v>Professional Services</c:v>
                </c:pt>
                <c:pt idx="6">
                  <c:v>Not Sure</c:v>
                </c:pt>
              </c:strCache>
            </c:strRef>
          </c:cat>
          <c:val>
            <c:numRef>
              <c:f>Sheet1!$B$2:$B$8</c:f>
              <c:numCache>
                <c:formatCode>General</c:formatCode>
                <c:ptCount val="7"/>
                <c:pt idx="0">
                  <c:v>71</c:v>
                </c:pt>
                <c:pt idx="1">
                  <c:v>13</c:v>
                </c:pt>
                <c:pt idx="2">
                  <c:v>3</c:v>
                </c:pt>
                <c:pt idx="3">
                  <c:v>3</c:v>
                </c:pt>
                <c:pt idx="4">
                  <c:v>2</c:v>
                </c:pt>
                <c:pt idx="5">
                  <c:v>1</c:v>
                </c:pt>
                <c:pt idx="6">
                  <c:v>6</c:v>
                </c:pt>
              </c:numCache>
            </c:numRef>
          </c:val>
        </c:ser>
        <c:dLbls>
          <c:dLblPos val="outEnd"/>
          <c:showLegendKey val="0"/>
          <c:showVal val="1"/>
          <c:showCatName val="0"/>
          <c:showSerName val="0"/>
          <c:showPercent val="0"/>
          <c:showBubbleSize val="0"/>
        </c:dLbls>
        <c:gapWidth val="219"/>
        <c:overlap val="-27"/>
        <c:axId val="227278392"/>
        <c:axId val="227278784"/>
      </c:barChart>
      <c:catAx>
        <c:axId val="22727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278784"/>
        <c:crosses val="autoZero"/>
        <c:auto val="1"/>
        <c:lblAlgn val="ctr"/>
        <c:lblOffset val="100"/>
        <c:noMultiLvlLbl val="0"/>
      </c:catAx>
      <c:valAx>
        <c:axId val="227278784"/>
        <c:scaling>
          <c:orientation val="minMax"/>
          <c:max val="9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278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5397C2"/>
            </a:solidFill>
            <a:ln>
              <a:solidFill>
                <a:schemeClr val="bg1"/>
              </a:solidFill>
            </a:ln>
            <a:effectLst/>
          </c:spPr>
          <c:invertIfNegative val="0"/>
          <c:dLbls>
            <c:dLbl>
              <c:idx val="0"/>
              <c:tx>
                <c:rich>
                  <a:bodyPr/>
                  <a:lstStyle/>
                  <a:p>
                    <a:r>
                      <a:rPr lang="en-US" b="1" dirty="0" smtClean="0">
                        <a:solidFill>
                          <a:schemeClr val="tx1"/>
                        </a:solidFill>
                      </a:rPr>
                      <a:t>64%</a:t>
                    </a:r>
                    <a:endParaRPr lang="en-US" b="1"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fld id="{C5991968-49ED-4617-B83A-BAA794F236A1}" type="VALUE">
                      <a:rPr lang="en-US" b="1" smtClean="0">
                        <a:solidFill>
                          <a:schemeClr val="tx1"/>
                        </a:solidFill>
                      </a:rPr>
                      <a:pPr/>
                      <a:t>[VALUE]</a:t>
                    </a:fld>
                    <a:r>
                      <a:rPr lang="en-US" b="1" dirty="0" smtClean="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r>
                      <a:rPr lang="en-US" b="1" dirty="0" smtClean="0">
                        <a:solidFill>
                          <a:schemeClr val="tx1"/>
                        </a:solidFill>
                      </a:rPr>
                      <a:t>49%</a:t>
                    </a:r>
                    <a:endParaRPr lang="en-US" b="1"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b="1" dirty="0" smtClean="0">
                        <a:solidFill>
                          <a:schemeClr val="tx1"/>
                        </a:solidFill>
                      </a:rPr>
                      <a:t>30%</a:t>
                    </a:r>
                    <a:endParaRPr lang="en-US" b="1"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fld id="{26C12DFC-46FF-4965-8527-C780ABCD7E18}" type="VALUE">
                      <a:rPr lang="en-US" b="1" smtClean="0">
                        <a:solidFill>
                          <a:schemeClr val="tx1"/>
                        </a:solidFill>
                      </a:rPr>
                      <a:pPr/>
                      <a:t>[VALUE]</a:t>
                    </a:fld>
                    <a:r>
                      <a:rPr lang="en-US" b="1" dirty="0" smtClean="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tx>
                <c:rich>
                  <a:bodyPr/>
                  <a:lstStyle/>
                  <a:p>
                    <a:r>
                      <a:rPr lang="en-US" b="1" dirty="0" smtClean="0">
                        <a:solidFill>
                          <a:schemeClr val="tx1"/>
                        </a:solidFill>
                      </a:rPr>
                      <a:t>23%</a:t>
                    </a:r>
                    <a:endParaRPr lang="en-US" b="1"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b="1" dirty="0" smtClean="0">
                        <a:solidFill>
                          <a:schemeClr val="tx1"/>
                        </a:solidFill>
                      </a:rPr>
                      <a:t>10%</a:t>
                    </a:r>
                    <a:endParaRPr lang="en-US" b="1"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Patronize Local Businesses</c:v>
                </c:pt>
                <c:pt idx="1">
                  <c:v>Conveniently Located</c:v>
                </c:pt>
                <c:pt idx="2">
                  <c:v>Friendly Merchants</c:v>
                </c:pt>
                <c:pt idx="3">
                  <c:v>Parking</c:v>
                </c:pt>
                <c:pt idx="4">
                  <c:v>Restaurants</c:v>
                </c:pt>
                <c:pt idx="5">
                  <c:v>Atmosphere</c:v>
                </c:pt>
                <c:pt idx="6">
                  <c:v>Convenient Store Hours</c:v>
                </c:pt>
              </c:strCache>
            </c:strRef>
          </c:cat>
          <c:val>
            <c:numRef>
              <c:f>Sheet1!$B$2:$B$8</c:f>
              <c:numCache>
                <c:formatCode>General</c:formatCode>
                <c:ptCount val="7"/>
                <c:pt idx="0">
                  <c:v>64</c:v>
                </c:pt>
                <c:pt idx="1">
                  <c:v>56</c:v>
                </c:pt>
                <c:pt idx="2">
                  <c:v>49</c:v>
                </c:pt>
                <c:pt idx="3">
                  <c:v>30</c:v>
                </c:pt>
                <c:pt idx="4">
                  <c:v>26</c:v>
                </c:pt>
                <c:pt idx="5">
                  <c:v>23</c:v>
                </c:pt>
                <c:pt idx="6">
                  <c:v>10</c:v>
                </c:pt>
              </c:numCache>
            </c:numRef>
          </c:val>
        </c:ser>
        <c:dLbls>
          <c:showLegendKey val="0"/>
          <c:showVal val="0"/>
          <c:showCatName val="0"/>
          <c:showSerName val="0"/>
          <c:showPercent val="0"/>
          <c:showBubbleSize val="0"/>
        </c:dLbls>
        <c:gapWidth val="219"/>
        <c:overlap val="-27"/>
        <c:axId val="231059584"/>
        <c:axId val="231059976"/>
      </c:barChart>
      <c:catAx>
        <c:axId val="23105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059976"/>
        <c:crosses val="autoZero"/>
        <c:auto val="1"/>
        <c:lblAlgn val="ctr"/>
        <c:lblOffset val="100"/>
        <c:noMultiLvlLbl val="0"/>
      </c:catAx>
      <c:valAx>
        <c:axId val="231059976"/>
        <c:scaling>
          <c:orientation val="minMax"/>
          <c:max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059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D2997A"/>
              </a:solidFill>
              <a:ln w="19050">
                <a:solidFill>
                  <a:schemeClr val="lt1"/>
                </a:solidFill>
              </a:ln>
              <a:effectLst/>
            </c:spPr>
          </c:dPt>
          <c:dPt>
            <c:idx val="3"/>
            <c:bubble3D val="0"/>
            <c:spPr>
              <a:solidFill>
                <a:srgbClr val="5397C2"/>
              </a:solidFill>
              <a:ln w="19050">
                <a:solidFill>
                  <a:schemeClr val="lt1"/>
                </a:solidFill>
              </a:ln>
              <a:effectLst/>
            </c:spPr>
          </c:dPt>
          <c:dLbls>
            <c:dLbl>
              <c:idx val="0"/>
              <c:tx>
                <c:rich>
                  <a:bodyPr/>
                  <a:lstStyle/>
                  <a:p>
                    <a:fld id="{2FD94259-E1D6-4CC2-A831-D9DD979A127E}"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2EE15CBE-67E7-4158-8A03-E196D4A5A681}"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742DB9D7-E85D-4762-A583-94E6A2910546}"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2504AA01-D44C-4591-9326-F8C052B8114B}" type="PERCENTAGE">
                      <a:rPr lang="en-US" b="1">
                        <a:solidFill>
                          <a:schemeClr val="tx1"/>
                        </a:solidFill>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Current Housing is Sufficient</c:v>
                </c:pt>
                <c:pt idx="1">
                  <c:v>More Housing Assesible to Town</c:v>
                </c:pt>
                <c:pt idx="2">
                  <c:v>Less Housing Assesible to Town</c:v>
                </c:pt>
                <c:pt idx="3">
                  <c:v>None of these</c:v>
                </c:pt>
              </c:strCache>
            </c:strRef>
          </c:cat>
          <c:val>
            <c:numRef>
              <c:f>Sheet1!$B$2:$B$5</c:f>
              <c:numCache>
                <c:formatCode>General</c:formatCode>
                <c:ptCount val="4"/>
                <c:pt idx="0">
                  <c:v>49</c:v>
                </c:pt>
                <c:pt idx="1">
                  <c:v>27</c:v>
                </c:pt>
                <c:pt idx="2">
                  <c:v>4</c:v>
                </c:pt>
                <c:pt idx="3">
                  <c:v>20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9592429319381552"/>
          <c:w val="0.85314632545931757"/>
          <c:h val="0.204075706806184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0.31366</cdr:x>
      <cdr:y>0.38803</cdr:y>
    </cdr:from>
    <cdr:to>
      <cdr:x>0.36458</cdr:x>
      <cdr:y>0.58311</cdr:y>
    </cdr:to>
    <cdr:cxnSp macro="">
      <cdr:nvCxnSpPr>
        <cdr:cNvPr id="3" name="Straight Arrow Connector 2"/>
        <cdr:cNvCxnSpPr/>
      </cdr:nvCxnSpPr>
      <cdr:spPr>
        <a:xfrm xmlns:a="http://schemas.openxmlformats.org/drawingml/2006/main">
          <a:off x="2294467" y="1150568"/>
          <a:ext cx="372533" cy="578442"/>
        </a:xfrm>
        <a:prstGeom xmlns:a="http://schemas.openxmlformats.org/drawingml/2006/main" prst="straightConnector1">
          <a:avLst/>
        </a:prstGeom>
        <a:ln xmlns:a="http://schemas.openxmlformats.org/drawingml/2006/main">
          <a:solidFill>
            <a:srgbClr val="D2997A"/>
          </a:solidFill>
          <a:headEnd type="triangle"/>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0.15307</cdr:x>
      <cdr:y>0.11465</cdr:y>
    </cdr:from>
    <cdr:to>
      <cdr:x>0.3137</cdr:x>
      <cdr:y>0.25541</cdr:y>
    </cdr:to>
    <cdr:sp macro="" textlink="">
      <cdr:nvSpPr>
        <cdr:cNvPr id="3" name="TextBox 2"/>
        <cdr:cNvSpPr txBox="1"/>
      </cdr:nvSpPr>
      <cdr:spPr>
        <a:xfrm xmlns:a="http://schemas.openxmlformats.org/drawingml/2006/main">
          <a:off x="338397" y="211676"/>
          <a:ext cx="355107" cy="2598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t>47%</a:t>
          </a:r>
          <a:endParaRPr lang="en-US" b="1" dirty="0"/>
        </a:p>
      </cdr:txBody>
    </cdr:sp>
  </cdr:relSizeAnchor>
  <cdr:relSizeAnchor xmlns:cdr="http://schemas.openxmlformats.org/drawingml/2006/chartDrawing">
    <cdr:from>
      <cdr:x>0.75256</cdr:x>
      <cdr:y>0.50472</cdr:y>
    </cdr:from>
    <cdr:to>
      <cdr:x>1</cdr:x>
      <cdr:y>1</cdr:y>
    </cdr:to>
    <cdr:sp macro="" textlink="">
      <cdr:nvSpPr>
        <cdr:cNvPr id="4" name="TextBox 3"/>
        <cdr:cNvSpPr txBox="1"/>
      </cdr:nvSpPr>
      <cdr:spPr>
        <a:xfrm xmlns:a="http://schemas.openxmlformats.org/drawingml/2006/main">
          <a:off x="1663696" y="931823"/>
          <a:ext cx="54700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0.71402</cdr:x>
      <cdr:y>0.5348</cdr:y>
    </cdr:from>
    <cdr:to>
      <cdr:x>1</cdr:x>
      <cdr:y>1</cdr:y>
    </cdr:to>
    <cdr:sp macro="" textlink="">
      <cdr:nvSpPr>
        <cdr:cNvPr id="6" name="TextBox 5"/>
        <cdr:cNvSpPr txBox="1"/>
      </cdr:nvSpPr>
      <cdr:spPr>
        <a:xfrm xmlns:a="http://schemas.openxmlformats.org/drawingml/2006/main">
          <a:off x="1578476" y="987353"/>
          <a:ext cx="632228" cy="8588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t>53%</a:t>
          </a:r>
          <a:endParaRPr lang="en-US"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5E3D6BC-A83A-8946-AE81-F148461C3967}" type="datetimeFigureOut">
              <a:rPr lang="en-US" smtClean="0"/>
              <a:t>6/14/2017</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19735F4-7FEA-A34F-A897-DFFC1AB30A95}" type="slidenum">
              <a:rPr lang="en-US" smtClean="0"/>
              <a:t>‹#›</a:t>
            </a:fld>
            <a:endParaRPr lang="en-US" dirty="0"/>
          </a:p>
        </p:txBody>
      </p:sp>
    </p:spTree>
    <p:extLst>
      <p:ext uri="{BB962C8B-B14F-4D97-AF65-F5344CB8AC3E}">
        <p14:creationId xmlns:p14="http://schemas.microsoft.com/office/powerpoint/2010/main" val="16827865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60F05A9-587C-DC4C-BC65-6D5A67FF41E6}" type="datetimeFigureOut">
              <a:rPr lang="en-US" smtClean="0"/>
              <a:t>6/14/2017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38C4451-333E-7143-8B6E-9B1A37BCB8D5}" type="slidenum">
              <a:rPr lang="en-US" smtClean="0"/>
              <a:t>‹#›</a:t>
            </a:fld>
            <a:endParaRPr lang="en-US" dirty="0"/>
          </a:p>
        </p:txBody>
      </p:sp>
    </p:spTree>
    <p:extLst>
      <p:ext uri="{BB962C8B-B14F-4D97-AF65-F5344CB8AC3E}">
        <p14:creationId xmlns:p14="http://schemas.microsoft.com/office/powerpoint/2010/main" val="34703742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742950"/>
            <a:ext cx="496252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3B236E-F07C-454E-B507-9EDC4B0B1C2D}" type="slidenum">
              <a:rPr lang="en-US" smtClean="0"/>
              <a:pPr/>
              <a:t>20</a:t>
            </a:fld>
            <a:endParaRPr lang="en-US" dirty="0"/>
          </a:p>
        </p:txBody>
      </p:sp>
    </p:spTree>
    <p:extLst>
      <p:ext uri="{BB962C8B-B14F-4D97-AF65-F5344CB8AC3E}">
        <p14:creationId xmlns:p14="http://schemas.microsoft.com/office/powerpoint/2010/main" val="1256281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Beta_Cov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047232"/>
          </a:xfrm>
          <a:prstGeom prst="rect">
            <a:avLst/>
          </a:prstGeom>
        </p:spPr>
      </p:pic>
      <p:pic>
        <p:nvPicPr>
          <p:cNvPr id="16" name="Picture 15" descr="Cover_Title_Ba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852416"/>
            <a:ext cx="9144000" cy="1194816"/>
          </a:xfrm>
          <a:prstGeom prst="rect">
            <a:avLst/>
          </a:prstGeom>
        </p:spPr>
      </p:pic>
      <p:sp>
        <p:nvSpPr>
          <p:cNvPr id="3" name="Subtitle 2"/>
          <p:cNvSpPr>
            <a:spLocks noGrp="1"/>
          </p:cNvSpPr>
          <p:nvPr>
            <p:ph type="subTitle" idx="1" hasCustomPrompt="1"/>
          </p:nvPr>
        </p:nvSpPr>
        <p:spPr>
          <a:xfrm>
            <a:off x="0" y="5500915"/>
            <a:ext cx="8875486" cy="579827"/>
          </a:xfrm>
        </p:spPr>
        <p:txBody>
          <a:bodyPr tIns="0" bIns="0">
            <a:noAutofit/>
          </a:bodyPr>
          <a:lstStyle>
            <a:lvl1pPr marL="0" indent="0" algn="r">
              <a:buNone/>
              <a:defRPr sz="2400" b="1">
                <a:solidFill>
                  <a:srgbClr val="FFFFFF"/>
                </a:solidFill>
                <a:effectLst>
                  <a:outerShdw blurRad="50800" dist="38100" dir="2700000" algn="tl" rotWithShape="0">
                    <a:srgbClr val="000000">
                      <a:alpha val="43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p>
        </p:txBody>
      </p:sp>
      <p:sp>
        <p:nvSpPr>
          <p:cNvPr id="11" name="Rectangle 10"/>
          <p:cNvSpPr/>
          <p:nvPr userDrawn="1"/>
        </p:nvSpPr>
        <p:spPr>
          <a:xfrm>
            <a:off x="8458200" y="6328229"/>
            <a:ext cx="685800" cy="27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Assoc_Logos.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493657" y="6131541"/>
            <a:ext cx="3319272" cy="494230"/>
          </a:xfrm>
          <a:prstGeom prst="rect">
            <a:avLst/>
          </a:prstGeom>
        </p:spPr>
      </p:pic>
      <p:sp>
        <p:nvSpPr>
          <p:cNvPr id="2" name="Title 1"/>
          <p:cNvSpPr>
            <a:spLocks noGrp="1"/>
          </p:cNvSpPr>
          <p:nvPr>
            <p:ph type="ctrTitle"/>
          </p:nvPr>
        </p:nvSpPr>
        <p:spPr>
          <a:xfrm>
            <a:off x="0" y="4852417"/>
            <a:ext cx="8875486" cy="633983"/>
          </a:xfrm>
        </p:spPr>
        <p:txBody>
          <a:bodyPr tIns="0" bIns="0" anchor="b" anchorCtr="0">
            <a:normAutofit/>
          </a:bodyPr>
          <a:lstStyle>
            <a:lvl1pPr algn="r">
              <a:defRPr sz="3200" b="1">
                <a:solidFill>
                  <a:srgbClr val="FFFFFF"/>
                </a:solidFill>
                <a:effectLst>
                  <a:outerShdw blurRad="50800" dist="38100" dir="2700000" algn="tl" rotWithShape="0">
                    <a:srgbClr val="000000">
                      <a:alpha val="43000"/>
                    </a:srgbClr>
                  </a:outerShdw>
                </a:effectLst>
              </a:defRPr>
            </a:lvl1pPr>
          </a:lstStyle>
          <a:p>
            <a:r>
              <a:rPr lang="en-US" dirty="0" smtClean="0"/>
              <a:t>Click to edit Master title style</a:t>
            </a:r>
            <a:endParaRPr lang="en-US" dirty="0"/>
          </a:p>
        </p:txBody>
      </p:sp>
      <p:sp>
        <p:nvSpPr>
          <p:cNvPr id="17" name="TextBox 16"/>
          <p:cNvSpPr txBox="1"/>
          <p:nvPr userDrawn="1"/>
        </p:nvSpPr>
        <p:spPr>
          <a:xfrm>
            <a:off x="239488" y="6234668"/>
            <a:ext cx="928841" cy="369332"/>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PREPARED FOR:</a:t>
            </a:r>
          </a:p>
          <a:p>
            <a:endParaRPr lang="en-US" sz="900" dirty="0"/>
          </a:p>
        </p:txBody>
      </p:sp>
      <p:sp>
        <p:nvSpPr>
          <p:cNvPr id="18" name="Content Placeholder 2"/>
          <p:cNvSpPr>
            <a:spLocks noGrp="1"/>
          </p:cNvSpPr>
          <p:nvPr>
            <p:ph idx="10"/>
          </p:nvPr>
        </p:nvSpPr>
        <p:spPr>
          <a:xfrm>
            <a:off x="232230" y="6371773"/>
            <a:ext cx="5072741" cy="326570"/>
          </a:xfrm>
        </p:spPr>
        <p:txBody>
          <a:bodyPr>
            <a:normAutofit/>
          </a:bodyPr>
          <a:lstStyle>
            <a:lvl1pPr marL="0" indent="0">
              <a:buNone/>
              <a:defRPr sz="1400"/>
            </a:lvl1pPr>
          </a:lstStyle>
          <a:p>
            <a:pPr lvl="0"/>
            <a:r>
              <a:rPr lang="en-US" dirty="0" smtClean="0"/>
              <a:t>Click to edit Master text styles</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195" y="420914"/>
            <a:ext cx="8229600" cy="471714"/>
          </a:xfrm>
        </p:spPr>
        <p:txBody>
          <a:bodyPr/>
          <a:lstStyle/>
          <a:p>
            <a:r>
              <a:rPr lang="en-US" dirty="0" smtClean="0"/>
              <a:t>summary</a:t>
            </a:r>
            <a:endParaRPr lang="en-US" dirty="0"/>
          </a:p>
        </p:txBody>
      </p:sp>
      <p:sp>
        <p:nvSpPr>
          <p:cNvPr id="3" name="Slide Number Placeholder 2"/>
          <p:cNvSpPr>
            <a:spLocks noGrp="1"/>
          </p:cNvSpPr>
          <p:nvPr>
            <p:ph type="sldNum" sz="quarter" idx="10"/>
          </p:nvPr>
        </p:nvSpPr>
        <p:spPr/>
        <p:txBody>
          <a:bodyPr/>
          <a:lstStyle/>
          <a:p>
            <a:r>
              <a:rPr lang="en-US" dirty="0" smtClean="0"/>
              <a:t>PAGE </a:t>
            </a:r>
            <a:fld id="{2066355A-084C-D24E-9AD2-7E4FC41EA627}" type="slidenum">
              <a:rPr lang="en-US" smtClean="0"/>
              <a:pPr/>
              <a:t>‹#›</a:t>
            </a:fld>
            <a:endParaRPr lang="en-US" dirty="0"/>
          </a:p>
        </p:txBody>
      </p:sp>
      <p:pic>
        <p:nvPicPr>
          <p:cNvPr id="4" name="Picture 3" descr="summary_Im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3030" y="1828800"/>
            <a:ext cx="5212618" cy="5029200"/>
          </a:xfrm>
          <a:prstGeom prst="rect">
            <a:avLst/>
          </a:prstGeom>
        </p:spPr>
      </p:pic>
      <p:sp>
        <p:nvSpPr>
          <p:cNvPr id="6" name="Content Placeholder 2"/>
          <p:cNvSpPr>
            <a:spLocks noGrp="1"/>
          </p:cNvSpPr>
          <p:nvPr>
            <p:ph idx="1" hasCustomPrompt="1"/>
          </p:nvPr>
        </p:nvSpPr>
        <p:spPr>
          <a:xfrm>
            <a:off x="5495647" y="1299030"/>
            <a:ext cx="3445147" cy="4827134"/>
          </a:xfrm>
        </p:spPr>
        <p:txBody>
          <a:bodyPr/>
          <a:lstStyle>
            <a:lvl1pPr marL="0" indent="0">
              <a:buNone/>
              <a:defRPr sz="1800" b="1">
                <a:solidFill>
                  <a:srgbClr val="008066"/>
                </a:solidFill>
              </a:defRPr>
            </a:lvl1pPr>
            <a:lvl2pPr marL="0" indent="0">
              <a:buNone/>
              <a:defRPr sz="1500" u="sng"/>
            </a:lvl2pPr>
            <a:lvl3pPr marL="0" indent="0">
              <a:buNone/>
              <a:defRPr sz="1300"/>
            </a:lvl3pPr>
          </a:lstStyle>
          <a:p>
            <a:pPr lvl="0"/>
            <a:r>
              <a:rPr lang="en-US" dirty="0" smtClean="0"/>
              <a:t>CLICK TO EDIT MASTER TEXT STYLES</a:t>
            </a:r>
          </a:p>
          <a:p>
            <a:pPr lvl="1"/>
            <a:r>
              <a:rPr lang="en-US" dirty="0" smtClean="0"/>
              <a:t>Second level</a:t>
            </a:r>
          </a:p>
          <a:p>
            <a:pPr lvl="2"/>
            <a:endParaRPr lang="en-US" dirty="0" smtClean="0"/>
          </a:p>
          <a:p>
            <a:pPr lvl="2"/>
            <a:r>
              <a:rPr lang="en-US" dirty="0" smtClean="0"/>
              <a:t>Third level</a:t>
            </a:r>
          </a:p>
        </p:txBody>
      </p:sp>
    </p:spTree>
    <p:extLst>
      <p:ext uri="{BB962C8B-B14F-4D97-AF65-F5344CB8AC3E}">
        <p14:creationId xmlns:p14="http://schemas.microsoft.com/office/powerpoint/2010/main" val="380478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verbatim</a:t>
            </a:r>
            <a:endParaRPr lang="en-US" dirty="0"/>
          </a:p>
        </p:txBody>
      </p:sp>
      <p:sp>
        <p:nvSpPr>
          <p:cNvPr id="3" name="Slide Number Placeholder 2"/>
          <p:cNvSpPr>
            <a:spLocks noGrp="1"/>
          </p:cNvSpPr>
          <p:nvPr>
            <p:ph type="sldNum" sz="quarter" idx="10"/>
          </p:nvPr>
        </p:nvSpPr>
        <p:spPr/>
        <p:txBody>
          <a:bodyPr/>
          <a:lstStyle/>
          <a:p>
            <a:r>
              <a:rPr lang="en-US" dirty="0" smtClean="0"/>
              <a:t>PAGE </a:t>
            </a:r>
            <a:fld id="{2066355A-084C-D24E-9AD2-7E4FC41EA627}" type="slidenum">
              <a:rPr lang="en-US" smtClean="0"/>
              <a:pPr/>
              <a:t>‹#›</a:t>
            </a:fld>
            <a:endParaRPr lang="en-US" dirty="0"/>
          </a:p>
        </p:txBody>
      </p:sp>
      <p:sp>
        <p:nvSpPr>
          <p:cNvPr id="11" name="Content Placeholder 2"/>
          <p:cNvSpPr>
            <a:spLocks noGrp="1"/>
          </p:cNvSpPr>
          <p:nvPr>
            <p:ph idx="1"/>
          </p:nvPr>
        </p:nvSpPr>
        <p:spPr>
          <a:xfrm>
            <a:off x="1052286" y="1299030"/>
            <a:ext cx="3556000" cy="2235198"/>
          </a:xfrm>
        </p:spPr>
        <p:txBody>
          <a:bodyPr>
            <a:normAutofit/>
          </a:bodyPr>
          <a:lstStyle>
            <a:lvl1pPr marL="0" indent="0">
              <a:buNone/>
              <a:defRPr sz="1500"/>
            </a:lvl1pPr>
          </a:lstStyle>
          <a:p>
            <a:pPr lvl="0"/>
            <a:r>
              <a:rPr lang="en-US" dirty="0" smtClean="0"/>
              <a:t>Click to edit Master text styles</a:t>
            </a:r>
          </a:p>
        </p:txBody>
      </p:sp>
      <p:sp>
        <p:nvSpPr>
          <p:cNvPr id="12" name="Content Placeholder 2"/>
          <p:cNvSpPr>
            <a:spLocks noGrp="1"/>
          </p:cNvSpPr>
          <p:nvPr>
            <p:ph idx="11"/>
          </p:nvPr>
        </p:nvSpPr>
        <p:spPr>
          <a:xfrm>
            <a:off x="5384795" y="1299030"/>
            <a:ext cx="3556000" cy="2235198"/>
          </a:xfrm>
        </p:spPr>
        <p:txBody>
          <a:bodyPr>
            <a:normAutofit/>
          </a:bodyPr>
          <a:lstStyle>
            <a:lvl1pPr marL="0" indent="0">
              <a:buNone/>
              <a:defRPr sz="1500"/>
            </a:lvl1pPr>
          </a:lstStyle>
          <a:p>
            <a:pPr lvl="0"/>
            <a:r>
              <a:rPr lang="en-US" dirty="0" smtClean="0"/>
              <a:t>Click to edit Master text styles</a:t>
            </a:r>
          </a:p>
        </p:txBody>
      </p:sp>
      <p:sp>
        <p:nvSpPr>
          <p:cNvPr id="13" name="Content Placeholder 2"/>
          <p:cNvSpPr>
            <a:spLocks noGrp="1"/>
          </p:cNvSpPr>
          <p:nvPr>
            <p:ph idx="12"/>
          </p:nvPr>
        </p:nvSpPr>
        <p:spPr>
          <a:xfrm>
            <a:off x="5384795" y="3719710"/>
            <a:ext cx="3556000" cy="2235198"/>
          </a:xfrm>
        </p:spPr>
        <p:txBody>
          <a:bodyPr>
            <a:normAutofit/>
          </a:bodyPr>
          <a:lstStyle>
            <a:lvl1pPr marL="0" indent="0">
              <a:buNone/>
              <a:defRPr sz="1500"/>
            </a:lvl1pPr>
          </a:lstStyle>
          <a:p>
            <a:pPr lvl="0"/>
            <a:r>
              <a:rPr lang="en-US" dirty="0" smtClean="0"/>
              <a:t>Click to edit Master text styles</a:t>
            </a:r>
          </a:p>
        </p:txBody>
      </p:sp>
    </p:spTree>
    <p:extLst>
      <p:ext uri="{BB962C8B-B14F-4D97-AF65-F5344CB8AC3E}">
        <p14:creationId xmlns:p14="http://schemas.microsoft.com/office/powerpoint/2010/main" val="384982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batim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verbatim</a:t>
            </a:r>
            <a:endParaRPr lang="en-US" dirty="0"/>
          </a:p>
        </p:txBody>
      </p:sp>
      <p:sp>
        <p:nvSpPr>
          <p:cNvPr id="3" name="Slide Number Placeholder 2"/>
          <p:cNvSpPr>
            <a:spLocks noGrp="1"/>
          </p:cNvSpPr>
          <p:nvPr>
            <p:ph type="sldNum" sz="quarter" idx="10"/>
          </p:nvPr>
        </p:nvSpPr>
        <p:spPr/>
        <p:txBody>
          <a:bodyPr/>
          <a:lstStyle/>
          <a:p>
            <a:r>
              <a:rPr lang="en-US" dirty="0" smtClean="0"/>
              <a:t>PAGE </a:t>
            </a:r>
            <a:fld id="{2066355A-084C-D24E-9AD2-7E4FC41EA627}" type="slidenum">
              <a:rPr lang="en-US" smtClean="0"/>
              <a:pPr/>
              <a:t>‹#›</a:t>
            </a:fld>
            <a:endParaRPr lang="en-US" dirty="0"/>
          </a:p>
        </p:txBody>
      </p:sp>
      <p:pic>
        <p:nvPicPr>
          <p:cNvPr id="4" name="Picture 3" descr="verbatim_imag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73114" y="2663456"/>
            <a:ext cx="6197631" cy="4201885"/>
          </a:xfrm>
          <a:prstGeom prst="rect">
            <a:avLst/>
          </a:prstGeom>
        </p:spPr>
      </p:pic>
      <p:sp>
        <p:nvSpPr>
          <p:cNvPr id="7" name="Content Placeholder 2"/>
          <p:cNvSpPr>
            <a:spLocks noGrp="1"/>
          </p:cNvSpPr>
          <p:nvPr>
            <p:ph idx="1"/>
          </p:nvPr>
        </p:nvSpPr>
        <p:spPr>
          <a:xfrm>
            <a:off x="1059626" y="1357757"/>
            <a:ext cx="7815513" cy="4991897"/>
          </a:xfrm>
        </p:spPr>
        <p:txBody>
          <a:bodyPr>
            <a:normAutofit/>
          </a:bodyPr>
          <a:lstStyle>
            <a:lvl1pPr marL="0" indent="0">
              <a:buNone/>
              <a:defRPr sz="1300"/>
            </a:lvl1pPr>
          </a:lstStyle>
          <a:p>
            <a:pPr lvl="0"/>
            <a:r>
              <a:rPr lang="en-US" dirty="0" smtClean="0"/>
              <a:t>Click to edit Master text styles</a:t>
            </a:r>
          </a:p>
        </p:txBody>
      </p:sp>
    </p:spTree>
    <p:extLst>
      <p:ext uri="{BB962C8B-B14F-4D97-AF65-F5344CB8AC3E}">
        <p14:creationId xmlns:p14="http://schemas.microsoft.com/office/powerpoint/2010/main" val="1887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4281" y="292608"/>
            <a:ext cx="8229600" cy="914400"/>
          </a:xfrm>
          <a:prstGeom prst="rect">
            <a:avLst/>
          </a:prstGeom>
        </p:spPr>
        <p:txBody>
          <a:bodyPr vert="horz" wrap="square" lIns="0" tIns="0" rIns="91418" bIns="0" rtlCol="0" anchor="t" anchorCtr="0">
            <a:noAutofit/>
          </a:bodyPr>
          <a:lstStyle/>
          <a:p>
            <a:r>
              <a:rPr lang="en-US" dirty="0" smtClean="0"/>
              <a:t>Click to edit Master title style</a:t>
            </a:r>
            <a:endParaRPr lang="en-US" dirty="0"/>
          </a:p>
        </p:txBody>
      </p:sp>
      <p:sp>
        <p:nvSpPr>
          <p:cNvPr id="6" name="Text Placeholder 8"/>
          <p:cNvSpPr>
            <a:spLocks noGrp="1"/>
          </p:cNvSpPr>
          <p:nvPr>
            <p:ph type="body" sz="quarter" idx="13" hasCustomPrompt="1"/>
          </p:nvPr>
        </p:nvSpPr>
        <p:spPr>
          <a:xfrm>
            <a:off x="457204" y="5871372"/>
            <a:ext cx="7024255" cy="427832"/>
          </a:xfrm>
        </p:spPr>
        <p:txBody>
          <a:bodyPr anchor="b" anchorCtr="0">
            <a:noAutofit/>
          </a:bodyPr>
          <a:lstStyle>
            <a:lvl1pPr marL="0" indent="0">
              <a:lnSpc>
                <a:spcPct val="90000"/>
              </a:lnSpc>
              <a:spcBef>
                <a:spcPts val="0"/>
              </a:spcBef>
              <a:spcAft>
                <a:spcPts val="0"/>
              </a:spcAft>
              <a:buNone/>
              <a:defRPr sz="700" b="0">
                <a:solidFill>
                  <a:schemeClr val="tx1"/>
                </a:solidFill>
              </a:defRPr>
            </a:lvl1pPr>
          </a:lstStyle>
          <a:p>
            <a:pPr lvl="0"/>
            <a:r>
              <a:rPr lang="en-US" dirty="0" smtClean="0"/>
              <a:t>Add footnotes if needed</a:t>
            </a:r>
          </a:p>
        </p:txBody>
      </p:sp>
    </p:spTree>
    <p:extLst>
      <p:ext uri="{BB962C8B-B14F-4D97-AF65-F5344CB8AC3E}">
        <p14:creationId xmlns:p14="http://schemas.microsoft.com/office/powerpoint/2010/main" val="189607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8461829" y="6356350"/>
            <a:ext cx="682171" cy="225879"/>
          </a:xfrm>
          <a:prstGeom prst="rect">
            <a:avLst/>
          </a:prstGeom>
          <a:solidFill>
            <a:srgbClr val="5397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r>
              <a:rPr lang="en-US" dirty="0" smtClean="0"/>
              <a:t>PAGE </a:t>
            </a:r>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pic>
        <p:nvPicPr>
          <p:cNvPr id="8" name="Picture 7" descr="Section_Separato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77170" y="2795813"/>
            <a:ext cx="4118201" cy="2494643"/>
          </a:xfrm>
        </p:spPr>
        <p:txBody>
          <a:bodyPr anchor="t">
            <a:normAutofit/>
          </a:bodyPr>
          <a:lstStyle>
            <a:lvl1pPr algn="l">
              <a:lnSpc>
                <a:spcPts val="3800"/>
              </a:lnSpc>
              <a:defRPr sz="4800" b="0" cap="none" baseline="0">
                <a:solidFill>
                  <a:schemeClr val="tx2"/>
                </a:solidFill>
                <a:latin typeface="Century Gothic"/>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8" name="Rectangle 7"/>
          <p:cNvSpPr/>
          <p:nvPr userDrawn="1"/>
        </p:nvSpPr>
        <p:spPr>
          <a:xfrm>
            <a:off x="8461829" y="6356350"/>
            <a:ext cx="682171" cy="225879"/>
          </a:xfrm>
          <a:prstGeom prst="rect">
            <a:avLst/>
          </a:prstGeom>
          <a:solidFill>
            <a:srgbClr val="5397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p:nvPr>
        </p:nvSpPr>
        <p:spPr>
          <a:xfrm>
            <a:off x="457200" y="1600200"/>
            <a:ext cx="8229600" cy="4525963"/>
          </a:xfrm>
        </p:spPr>
        <p:txBody>
          <a:bodyPr>
            <a:normAutofit/>
          </a:bodyPr>
          <a:lstStyle>
            <a:lvl1pPr>
              <a:lnSpc>
                <a:spcPts val="1800"/>
              </a:lnSpc>
              <a:spcBef>
                <a:spcPts val="0"/>
              </a:spcBef>
              <a:defRPr sz="1200">
                <a:solidFill>
                  <a:schemeClr val="bg2"/>
                </a:solidFill>
              </a:defRPr>
            </a:lvl1pPr>
            <a:lvl2pPr>
              <a:lnSpc>
                <a:spcPts val="1800"/>
              </a:lnSpc>
              <a:spcBef>
                <a:spcPts val="0"/>
              </a:spcBef>
              <a:defRPr sz="1200">
                <a:solidFill>
                  <a:schemeClr val="bg2"/>
                </a:solidFill>
              </a:defRPr>
            </a:lvl2pPr>
            <a:lvl3pPr>
              <a:lnSpc>
                <a:spcPts val="1800"/>
              </a:lnSpc>
              <a:spcBef>
                <a:spcPts val="0"/>
              </a:spcBef>
              <a:defRPr sz="1200">
                <a:solidFill>
                  <a:schemeClr val="bg2"/>
                </a:solidFill>
              </a:defRPr>
            </a:lvl3pPr>
            <a:lvl4pPr>
              <a:lnSpc>
                <a:spcPts val="1800"/>
              </a:lnSpc>
              <a:spcBef>
                <a:spcPts val="0"/>
              </a:spcBef>
              <a:defRPr sz="1200">
                <a:solidFill>
                  <a:schemeClr val="bg2"/>
                </a:solidFill>
              </a:defRPr>
            </a:lvl4pPr>
            <a:lvl5pPr>
              <a:lnSpc>
                <a:spcPts val="1800"/>
              </a:lnSpc>
              <a:spcBef>
                <a:spcPts val="0"/>
              </a:spcBef>
              <a:defRPr sz="12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r>
              <a:rPr lang="en-US" dirty="0" smtClean="0"/>
              <a:t>PAGE </a:t>
            </a:r>
            <a:fld id="{2066355A-084C-D24E-9AD2-7E4FC41EA627}" type="slidenum">
              <a:rPr lang="en-US" smtClean="0"/>
              <a:t>‹#›</a:t>
            </a:fld>
            <a:endParaRPr lang="en-US" dirty="0"/>
          </a:p>
        </p:txBody>
      </p:sp>
      <p:pic>
        <p:nvPicPr>
          <p:cNvPr id="10" name="Picture 9" descr="Beta_Heade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8971" y="399143"/>
            <a:ext cx="8714232" cy="609813"/>
          </a:xfrm>
          <a:prstGeom prst="rect">
            <a:avLst/>
          </a:prstGeom>
        </p:spPr>
      </p:pic>
      <p:sp>
        <p:nvSpPr>
          <p:cNvPr id="2" name="Title 1"/>
          <p:cNvSpPr>
            <a:spLocks noGrp="1"/>
          </p:cNvSpPr>
          <p:nvPr>
            <p:ph type="title" hasCustomPrompt="1"/>
          </p:nvPr>
        </p:nvSpPr>
        <p:spPr>
          <a:xfrm>
            <a:off x="2975428" y="377373"/>
            <a:ext cx="5965371" cy="559013"/>
          </a:xfrm>
        </p:spPr>
        <p:txBody>
          <a:bodyPr>
            <a:normAutofit/>
          </a:bodyPr>
          <a:lstStyle>
            <a:lvl1pPr>
              <a:defRPr sz="3500" b="0" i="0">
                <a:solidFill>
                  <a:srgbClr val="FFFFFF"/>
                </a:solidFill>
                <a:latin typeface="Century Gothic"/>
                <a:cs typeface="Museo Sans 100"/>
              </a:defRPr>
            </a:lvl1pPr>
          </a:lstStyle>
          <a:p>
            <a:r>
              <a:rPr lang="en-US" dirty="0" smtClean="0"/>
              <a:t>table of contents</a:t>
            </a:r>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8461829" y="6356350"/>
            <a:ext cx="682171" cy="225879"/>
          </a:xfrm>
          <a:prstGeom prst="rect">
            <a:avLst/>
          </a:prstGeom>
          <a:solidFill>
            <a:srgbClr val="5397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r>
              <a:rPr lang="en-US" dirty="0" smtClean="0"/>
              <a:t>PAGE </a:t>
            </a:r>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8461829" y="6356350"/>
            <a:ext cx="682171" cy="225879"/>
          </a:xfrm>
          <a:prstGeom prst="rect">
            <a:avLst/>
          </a:prstGeom>
          <a:solidFill>
            <a:srgbClr val="5397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t>PAGE </a:t>
            </a:r>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8461829" y="6356350"/>
            <a:ext cx="682171" cy="225879"/>
          </a:xfrm>
          <a:prstGeom prst="rect">
            <a:avLst/>
          </a:prstGeom>
          <a:solidFill>
            <a:srgbClr val="5397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r>
              <a:rPr lang="en-US" dirty="0" smtClean="0"/>
              <a:t>PAGE </a:t>
            </a:r>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8461829" y="6356350"/>
            <a:ext cx="682171" cy="225879"/>
          </a:xfrm>
          <a:prstGeom prst="rect">
            <a:avLst/>
          </a:prstGeom>
          <a:solidFill>
            <a:srgbClr val="5397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89942" y="363766"/>
            <a:ext cx="5696857" cy="506185"/>
          </a:xfrm>
        </p:spPr>
        <p:txBody>
          <a:bodyPr anchor="b"/>
          <a:lstStyle>
            <a:lvl1pPr algn="r">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r>
              <a:rPr kumimoji="0" lang="en-US" dirty="0" smtClean="0"/>
              <a:t>PAGE </a:t>
            </a:r>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pic>
        <p:nvPicPr>
          <p:cNvPr id="4" name="Picture 3" descr="key_Findings_Im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27477" y="835090"/>
            <a:ext cx="7916523" cy="6022910"/>
          </a:xfrm>
          <a:prstGeom prst="rect">
            <a:avLst/>
          </a:prstGeom>
        </p:spPr>
      </p:pic>
      <p:sp>
        <p:nvSpPr>
          <p:cNvPr id="6" name="Rectangle 5"/>
          <p:cNvSpPr/>
          <p:nvPr userDrawn="1"/>
        </p:nvSpPr>
        <p:spPr>
          <a:xfrm>
            <a:off x="8461829" y="6356350"/>
            <a:ext cx="682171" cy="225879"/>
          </a:xfrm>
          <a:prstGeom prst="rect">
            <a:avLst/>
          </a:prstGeom>
          <a:solidFill>
            <a:srgbClr val="5397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Beta_Heade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8971" y="399143"/>
            <a:ext cx="8714232" cy="609813"/>
          </a:xfrm>
          <a:prstGeom prst="rect">
            <a:avLst/>
          </a:prstGeom>
        </p:spPr>
      </p:pic>
      <p:sp>
        <p:nvSpPr>
          <p:cNvPr id="2" name="Title 1"/>
          <p:cNvSpPr>
            <a:spLocks noGrp="1"/>
          </p:cNvSpPr>
          <p:nvPr>
            <p:ph type="title" hasCustomPrompt="1"/>
          </p:nvPr>
        </p:nvSpPr>
        <p:spPr>
          <a:xfrm>
            <a:off x="711195" y="420914"/>
            <a:ext cx="8229600" cy="471714"/>
          </a:xfrm>
        </p:spPr>
        <p:txBody>
          <a:bodyPr/>
          <a:lstStyle>
            <a:lvl1pPr>
              <a:defRPr baseline="0"/>
            </a:lvl1pPr>
          </a:lstStyle>
          <a:p>
            <a:r>
              <a:rPr lang="en-US" dirty="0" smtClean="0"/>
              <a:t>key findings</a:t>
            </a:r>
            <a:endParaRPr lang="en-US" dirty="0"/>
          </a:p>
        </p:txBody>
      </p:sp>
      <p:sp>
        <p:nvSpPr>
          <p:cNvPr id="3" name="Slide Number Placeholder 2"/>
          <p:cNvSpPr>
            <a:spLocks noGrp="1"/>
          </p:cNvSpPr>
          <p:nvPr>
            <p:ph type="sldNum" sz="quarter" idx="10"/>
          </p:nvPr>
        </p:nvSpPr>
        <p:spPr/>
        <p:txBody>
          <a:bodyPr/>
          <a:lstStyle/>
          <a:p>
            <a:r>
              <a:rPr lang="en-US" dirty="0" smtClean="0"/>
              <a:t>PAGE </a:t>
            </a:r>
            <a:fld id="{2066355A-084C-D24E-9AD2-7E4FC41EA627}" type="slidenum">
              <a:rPr lang="en-US" smtClean="0"/>
              <a:pPr/>
              <a:t>‹#›</a:t>
            </a:fld>
            <a:endParaRPr lang="en-US" dirty="0"/>
          </a:p>
        </p:txBody>
      </p:sp>
      <p:sp>
        <p:nvSpPr>
          <p:cNvPr id="11" name="Content Placeholder 2"/>
          <p:cNvSpPr>
            <a:spLocks noGrp="1"/>
          </p:cNvSpPr>
          <p:nvPr>
            <p:ph idx="1" hasCustomPrompt="1"/>
          </p:nvPr>
        </p:nvSpPr>
        <p:spPr>
          <a:xfrm>
            <a:off x="471714" y="1299031"/>
            <a:ext cx="4847772" cy="4827134"/>
          </a:xfrm>
        </p:spPr>
        <p:txBody>
          <a:bodyPr>
            <a:normAutofit/>
          </a:bodyPr>
          <a:lstStyle>
            <a:lvl1pPr marL="0" indent="0">
              <a:buNone/>
              <a:defRPr sz="1800" b="1">
                <a:solidFill>
                  <a:srgbClr val="008066"/>
                </a:solidFill>
              </a:defRPr>
            </a:lvl1pPr>
            <a:lvl2pPr marL="0" indent="0">
              <a:buNone/>
              <a:defRPr sz="1500" u="sng"/>
            </a:lvl2pPr>
            <a:lvl3pPr marL="0" indent="0">
              <a:buNone/>
              <a:defRPr sz="1300"/>
            </a:lvl3pPr>
          </a:lstStyle>
          <a:p>
            <a:pPr lvl="0"/>
            <a:r>
              <a:rPr lang="en-US" dirty="0" smtClean="0"/>
              <a:t>CLICK TO EDIT MASTER TEXT STYLES</a:t>
            </a:r>
          </a:p>
        </p:txBody>
      </p:sp>
    </p:spTree>
    <p:extLst>
      <p:ext uri="{BB962C8B-B14F-4D97-AF65-F5344CB8AC3E}">
        <p14:creationId xmlns:p14="http://schemas.microsoft.com/office/powerpoint/2010/main" val="405468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eta_Header.png"/>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478971" y="399143"/>
            <a:ext cx="8714232" cy="609813"/>
          </a:xfrm>
          <a:prstGeom prst="rect">
            <a:avLst/>
          </a:prstGeom>
        </p:spPr>
      </p:pic>
      <p:sp>
        <p:nvSpPr>
          <p:cNvPr id="8" name="Rectangle 7"/>
          <p:cNvSpPr/>
          <p:nvPr userDrawn="1"/>
        </p:nvSpPr>
        <p:spPr>
          <a:xfrm>
            <a:off x="8461829" y="6356350"/>
            <a:ext cx="682171" cy="225879"/>
          </a:xfrm>
          <a:prstGeom prst="rect">
            <a:avLst/>
          </a:prstGeom>
          <a:solidFill>
            <a:srgbClr val="5397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11195" y="420914"/>
            <a:ext cx="8229600" cy="47171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9030"/>
            <a:ext cx="8229600" cy="48271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61829" y="6269266"/>
            <a:ext cx="682162" cy="365125"/>
          </a:xfrm>
          <a:prstGeom prst="rect">
            <a:avLst/>
          </a:prstGeom>
        </p:spPr>
        <p:txBody>
          <a:bodyPr vert="horz" lIns="91440" tIns="45720" rIns="91440" bIns="45720" rtlCol="0" anchor="ctr"/>
          <a:lstStyle>
            <a:lvl1pPr algn="ctr">
              <a:defRPr sz="950">
                <a:solidFill>
                  <a:schemeClr val="bg1"/>
                </a:solidFill>
              </a:defRPr>
            </a:lvl1pPr>
          </a:lstStyle>
          <a:p>
            <a:r>
              <a:rPr lang="en-US" dirty="0" smtClean="0"/>
              <a:t>PAGE </a:t>
            </a:r>
            <a:fld id="{642B155B-D966-E04A-8C1D-E65D0C703014}"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 id="2147493468" r:id="rId13"/>
  </p:sldLayoutIdLst>
  <p:hf hdr="0" ftr="0" dt="0"/>
  <p:txStyles>
    <p:titleStyle>
      <a:lvl1pPr algn="r" defTabSz="457200" rtl="0" eaLnBrk="1" latinLnBrk="0" hangingPunct="1">
        <a:spcBef>
          <a:spcPct val="0"/>
        </a:spcBef>
        <a:buNone/>
        <a:defRPr sz="3500" kern="1200">
          <a:solidFill>
            <a:schemeClr val="bg1"/>
          </a:solidFill>
          <a:latin typeface="Century Gothic"/>
          <a:ea typeface="+mj-ea"/>
          <a:cs typeface="+mj-cs"/>
        </a:defRPr>
      </a:lvl1pPr>
    </p:titleStyle>
    <p:bodyStyle>
      <a:lvl1pPr marL="342900" indent="-342900" algn="l" defTabSz="457200" rtl="0" eaLnBrk="1" latinLnBrk="0" hangingPunct="1">
        <a:spcBef>
          <a:spcPct val="20000"/>
        </a:spcBef>
        <a:buFont typeface="Arial"/>
        <a:buChar char="•"/>
        <a:defRPr sz="2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7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5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9.jpg"/><Relationship Id="rId7" Type="http://schemas.openxmlformats.org/officeDocument/2006/relationships/chart" Target="../charts/chart16.xm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jpg"/><Relationship Id="rId11" Type="http://schemas.openxmlformats.org/officeDocument/2006/relationships/chart" Target="../charts/chart19.xml"/><Relationship Id="rId5" Type="http://schemas.openxmlformats.org/officeDocument/2006/relationships/chart" Target="../charts/chart15.xml"/><Relationship Id="rId10" Type="http://schemas.openxmlformats.org/officeDocument/2006/relationships/chart" Target="../charts/chart18.xml"/><Relationship Id="rId4" Type="http://schemas.openxmlformats.org/officeDocument/2006/relationships/image" Target="../media/image10.jpg"/><Relationship Id="rId9"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5500916"/>
            <a:ext cx="9144000" cy="500390"/>
          </a:xfrm>
        </p:spPr>
        <p:txBody>
          <a:bodyPr/>
          <a:lstStyle/>
          <a:p>
            <a:pPr algn="ctr"/>
            <a:r>
              <a:rPr lang="en-US" dirty="0" smtClean="0"/>
              <a:t>RESIDENT SURVEY</a:t>
            </a:r>
            <a:endParaRPr lang="en-US" dirty="0"/>
          </a:p>
        </p:txBody>
      </p:sp>
      <p:sp>
        <p:nvSpPr>
          <p:cNvPr id="6" name="Title 5"/>
          <p:cNvSpPr>
            <a:spLocks noGrp="1"/>
          </p:cNvSpPr>
          <p:nvPr>
            <p:ph type="ctrTitle"/>
          </p:nvPr>
        </p:nvSpPr>
        <p:spPr/>
        <p:txBody>
          <a:bodyPr/>
          <a:lstStyle/>
          <a:p>
            <a:pPr algn="ctr"/>
            <a:r>
              <a:rPr lang="en-US" dirty="0" smtClean="0"/>
              <a:t>SCOTTS CORNERS BUSINESS DISTRICT</a:t>
            </a:r>
            <a:endParaRPr lang="en-US" dirty="0"/>
          </a:p>
        </p:txBody>
      </p:sp>
      <p:sp>
        <p:nvSpPr>
          <p:cNvPr id="8" name="Content Placeholder 7"/>
          <p:cNvSpPr>
            <a:spLocks noGrp="1"/>
          </p:cNvSpPr>
          <p:nvPr>
            <p:ph idx="10"/>
          </p:nvPr>
        </p:nvSpPr>
        <p:spPr/>
        <p:txBody>
          <a:bodyPr/>
          <a:lstStyle/>
          <a:p>
            <a:r>
              <a:rPr lang="en-US" dirty="0" smtClean="0"/>
              <a:t>Pound Ridge Water/Wastewater Task Force</a:t>
            </a:r>
          </a:p>
        </p:txBody>
      </p:sp>
    </p:spTree>
    <p:extLst>
      <p:ext uri="{BB962C8B-B14F-4D97-AF65-F5344CB8AC3E}">
        <p14:creationId xmlns:p14="http://schemas.microsoft.com/office/powerpoint/2010/main" val="805975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348628428"/>
              </p:ext>
            </p:extLst>
          </p:nvPr>
        </p:nvGraphicFramePr>
        <p:xfrm>
          <a:off x="914400" y="2521257"/>
          <a:ext cx="7315200" cy="296514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r>
              <a:rPr lang="en-US" dirty="0" smtClean="0"/>
              <a:t>PAGE </a:t>
            </a:r>
            <a:fld id="{2066355A-084C-D24E-9AD2-7E4FC41EA627}" type="slidenum">
              <a:rPr lang="en-US" smtClean="0"/>
              <a:t>10</a:t>
            </a:fld>
            <a:endParaRPr lang="en-US" dirty="0"/>
          </a:p>
        </p:txBody>
      </p:sp>
      <p:sp>
        <p:nvSpPr>
          <p:cNvPr id="2" name="TextBox 1"/>
          <p:cNvSpPr txBox="1"/>
          <p:nvPr/>
        </p:nvSpPr>
        <p:spPr>
          <a:xfrm>
            <a:off x="465826" y="1065317"/>
            <a:ext cx="8220974" cy="400110"/>
          </a:xfrm>
          <a:prstGeom prst="rect">
            <a:avLst/>
          </a:prstGeom>
          <a:noFill/>
        </p:spPr>
        <p:txBody>
          <a:bodyPr wrap="square" rtlCol="0">
            <a:spAutoFit/>
          </a:bodyPr>
          <a:lstStyle/>
          <a:p>
            <a:pPr algn="ctr"/>
            <a:r>
              <a:rPr lang="en-US" sz="2000" b="1" dirty="0" smtClean="0">
                <a:solidFill>
                  <a:srgbClr val="002060"/>
                </a:solidFill>
              </a:rPr>
              <a:t>Satisfaction with Scotts Corners Business District</a:t>
            </a:r>
            <a:endParaRPr lang="en-US" sz="2000" b="1" dirty="0">
              <a:solidFill>
                <a:srgbClr val="002060"/>
              </a:solidFill>
            </a:endParaRPr>
          </a:p>
        </p:txBody>
      </p:sp>
      <p:sp>
        <p:nvSpPr>
          <p:cNvPr id="4" name="TextBox 3"/>
          <p:cNvSpPr txBox="1"/>
          <p:nvPr/>
        </p:nvSpPr>
        <p:spPr>
          <a:xfrm>
            <a:off x="465826" y="6471821"/>
            <a:ext cx="4500942" cy="261610"/>
          </a:xfrm>
          <a:prstGeom prst="rect">
            <a:avLst/>
          </a:prstGeom>
          <a:noFill/>
        </p:spPr>
        <p:txBody>
          <a:bodyPr wrap="square" rtlCol="0">
            <a:spAutoFit/>
          </a:bodyPr>
          <a:lstStyle/>
          <a:p>
            <a:r>
              <a:rPr lang="en-US" sz="1100" dirty="0" smtClean="0"/>
              <a:t>1a.  Overall, how satisfied are you with the Scotts Corners Business District?</a:t>
            </a:r>
            <a:endParaRPr lang="en-US" sz="1100" dirty="0"/>
          </a:p>
        </p:txBody>
      </p:sp>
      <p:sp>
        <p:nvSpPr>
          <p:cNvPr id="10" name="TextBox 9"/>
          <p:cNvSpPr txBox="1"/>
          <p:nvPr/>
        </p:nvSpPr>
        <p:spPr>
          <a:xfrm>
            <a:off x="465826" y="1584322"/>
            <a:ext cx="8220973" cy="1015663"/>
          </a:xfrm>
          <a:prstGeom prst="rect">
            <a:avLst/>
          </a:prstGeom>
          <a:noFill/>
        </p:spPr>
        <p:txBody>
          <a:bodyPr wrap="square" rtlCol="0">
            <a:spAutoFit/>
          </a:bodyPr>
          <a:lstStyle/>
          <a:p>
            <a:pPr algn="just"/>
            <a:r>
              <a:rPr lang="en-US" sz="1200" dirty="0" smtClean="0"/>
              <a:t>The majority (53%) of Pound Ridge residents who participated in the research are dissatisfied (somewhat or very) with the management of the Scotts Corners Business District – one in five (18%) are “very dissatisfied.”</a:t>
            </a:r>
          </a:p>
          <a:p>
            <a:pPr algn="just"/>
            <a:endParaRPr lang="en-US" sz="1200" dirty="0"/>
          </a:p>
          <a:p>
            <a:pPr marL="171450" indent="-171450" algn="just">
              <a:buFont typeface="Wingdings" panose="05000000000000000000" pitchFamily="2" charset="2"/>
              <a:buChar char="ü"/>
            </a:pPr>
            <a:r>
              <a:rPr lang="en-US" sz="1200" dirty="0" smtClean="0"/>
              <a:t>Younger (under 65), employed residents are significantly more likely to be dissatisfied than older (65+), retired residents (61% vs. 39% respectively). (Data not shown.)</a:t>
            </a:r>
            <a:endParaRPr lang="en-US" sz="1200" dirty="0"/>
          </a:p>
        </p:txBody>
      </p:sp>
      <p:sp>
        <p:nvSpPr>
          <p:cNvPr id="6" name="TextBox 5"/>
          <p:cNvSpPr txBox="1"/>
          <p:nvPr/>
        </p:nvSpPr>
        <p:spPr>
          <a:xfrm>
            <a:off x="5885895" y="2858610"/>
            <a:ext cx="1937710" cy="369332"/>
          </a:xfrm>
          <a:prstGeom prst="rect">
            <a:avLst/>
          </a:prstGeom>
          <a:noFill/>
        </p:spPr>
        <p:txBody>
          <a:bodyPr wrap="none" rtlCol="0">
            <a:spAutoFit/>
          </a:bodyPr>
          <a:lstStyle/>
          <a:p>
            <a:r>
              <a:rPr lang="en-US" dirty="0" smtClean="0"/>
              <a:t>Satisfied Net:  36%</a:t>
            </a:r>
            <a:endParaRPr lang="en-US" dirty="0"/>
          </a:p>
        </p:txBody>
      </p:sp>
      <p:sp>
        <p:nvSpPr>
          <p:cNvPr id="7" name="TextBox 6"/>
          <p:cNvSpPr txBox="1"/>
          <p:nvPr/>
        </p:nvSpPr>
        <p:spPr>
          <a:xfrm>
            <a:off x="1296140" y="3302493"/>
            <a:ext cx="2207014" cy="369332"/>
          </a:xfrm>
          <a:prstGeom prst="rect">
            <a:avLst/>
          </a:prstGeom>
          <a:noFill/>
        </p:spPr>
        <p:txBody>
          <a:bodyPr wrap="none" rtlCol="0">
            <a:spAutoFit/>
          </a:bodyPr>
          <a:lstStyle/>
          <a:p>
            <a:r>
              <a:rPr lang="en-US" dirty="0" smtClean="0"/>
              <a:t>Dissatisfied Net:  53%</a:t>
            </a:r>
            <a:endParaRPr lang="en-US" dirty="0"/>
          </a:p>
        </p:txBody>
      </p:sp>
      <p:cxnSp>
        <p:nvCxnSpPr>
          <p:cNvPr id="17" name="Straight Arrow Connector 16"/>
          <p:cNvCxnSpPr/>
          <p:nvPr/>
        </p:nvCxnSpPr>
        <p:spPr>
          <a:xfrm flipH="1">
            <a:off x="3208867" y="2858610"/>
            <a:ext cx="457200" cy="443883"/>
          </a:xfrm>
          <a:prstGeom prst="straightConnector1">
            <a:avLst/>
          </a:prstGeom>
          <a:ln>
            <a:solidFill>
              <a:srgbClr val="D2997A"/>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633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PAGE </a:t>
            </a:r>
            <a:fld id="{2066355A-084C-D24E-9AD2-7E4FC41EA627}" type="slidenum">
              <a:rPr lang="en-US" smtClean="0"/>
              <a:t>11</a:t>
            </a:fld>
            <a:endParaRPr lang="en-US" dirty="0"/>
          </a:p>
        </p:txBody>
      </p:sp>
      <p:sp>
        <p:nvSpPr>
          <p:cNvPr id="2" name="TextBox 1"/>
          <p:cNvSpPr txBox="1"/>
          <p:nvPr/>
        </p:nvSpPr>
        <p:spPr>
          <a:xfrm>
            <a:off x="457199" y="1065317"/>
            <a:ext cx="8246853" cy="400110"/>
          </a:xfrm>
          <a:prstGeom prst="rect">
            <a:avLst/>
          </a:prstGeom>
          <a:noFill/>
        </p:spPr>
        <p:txBody>
          <a:bodyPr wrap="square" rtlCol="0">
            <a:spAutoFit/>
          </a:bodyPr>
          <a:lstStyle/>
          <a:p>
            <a:pPr algn="ctr"/>
            <a:r>
              <a:rPr lang="en-US" sz="2000" b="1" dirty="0" smtClean="0">
                <a:solidFill>
                  <a:srgbClr val="002060"/>
                </a:solidFill>
              </a:rPr>
              <a:t>Scotts Corners Business District Curb Appeal</a:t>
            </a:r>
          </a:p>
        </p:txBody>
      </p:sp>
      <p:sp>
        <p:nvSpPr>
          <p:cNvPr id="4" name="TextBox 3"/>
          <p:cNvSpPr txBox="1"/>
          <p:nvPr/>
        </p:nvSpPr>
        <p:spPr>
          <a:xfrm>
            <a:off x="461638" y="6383041"/>
            <a:ext cx="7254279" cy="430887"/>
          </a:xfrm>
          <a:prstGeom prst="rect">
            <a:avLst/>
          </a:prstGeom>
          <a:noFill/>
        </p:spPr>
        <p:txBody>
          <a:bodyPr wrap="square" rtlCol="0">
            <a:spAutoFit/>
          </a:bodyPr>
          <a:lstStyle/>
          <a:p>
            <a:r>
              <a:rPr lang="en-US" sz="1100" dirty="0" smtClean="0"/>
              <a:t>1b.  Please indicate whether you agree or disagree with the following statements about the Scotts Corners Business District.</a:t>
            </a:r>
          </a:p>
          <a:p>
            <a:r>
              <a:rPr lang="en-US" sz="1100" dirty="0" smtClean="0"/>
              <a:t>2.    What is your opinion about the size of the Scotts Corners Business District?</a:t>
            </a:r>
            <a:endParaRPr lang="en-US" sz="1100" dirty="0"/>
          </a:p>
        </p:txBody>
      </p:sp>
      <p:sp>
        <p:nvSpPr>
          <p:cNvPr id="10" name="TextBox 9"/>
          <p:cNvSpPr txBox="1"/>
          <p:nvPr/>
        </p:nvSpPr>
        <p:spPr>
          <a:xfrm>
            <a:off x="457200" y="1417304"/>
            <a:ext cx="8238226" cy="1200329"/>
          </a:xfrm>
          <a:prstGeom prst="rect">
            <a:avLst/>
          </a:prstGeom>
          <a:noFill/>
        </p:spPr>
        <p:txBody>
          <a:bodyPr wrap="square" rtlCol="0">
            <a:spAutoFit/>
          </a:bodyPr>
          <a:lstStyle/>
          <a:p>
            <a:pPr algn="just"/>
            <a:r>
              <a:rPr lang="en-US" sz="1200" dirty="0" smtClean="0"/>
              <a:t>While most (54%) agree with the current size of the Scotts Corners Business District, one-in-three (36%) think it’s too small and should be expanded – those under 45, are significantly more likely to feel that this area needs to be further developed</a:t>
            </a:r>
            <a:r>
              <a:rPr lang="en-US" sz="1200" dirty="0"/>
              <a:t> </a:t>
            </a:r>
            <a:r>
              <a:rPr lang="en-US" sz="1200" dirty="0" smtClean="0"/>
              <a:t>than older residents (51% vs. 33%).</a:t>
            </a:r>
          </a:p>
          <a:p>
            <a:pPr algn="just"/>
            <a:r>
              <a:rPr lang="en-US" sz="1200" dirty="0" smtClean="0"/>
              <a:t> </a:t>
            </a:r>
          </a:p>
          <a:p>
            <a:pPr algn="just"/>
            <a:r>
              <a:rPr lang="en-US" sz="1200" dirty="0" smtClean="0"/>
              <a:t>Among those residents who were openly “dissatisfied” with the current state of the Scotts Corners Business District, nearly all would prefer a better selection of stores (96%). Curb appeal is also a big deterrent</a:t>
            </a:r>
            <a:r>
              <a:rPr lang="en-US" sz="1200" dirty="0"/>
              <a:t> </a:t>
            </a:r>
            <a:r>
              <a:rPr lang="en-US" sz="1200" dirty="0" smtClean="0"/>
              <a:t>(82%). </a:t>
            </a:r>
            <a:endParaRPr lang="en-US" sz="1200" dirty="0"/>
          </a:p>
        </p:txBody>
      </p:sp>
      <p:graphicFrame>
        <p:nvGraphicFramePr>
          <p:cNvPr id="8" name="Chart 7"/>
          <p:cNvGraphicFramePr/>
          <p:nvPr>
            <p:extLst>
              <p:ext uri="{D42A27DB-BD31-4B8C-83A1-F6EECF244321}">
                <p14:modId xmlns:p14="http://schemas.microsoft.com/office/powerpoint/2010/main" val="1707439373"/>
              </p:ext>
            </p:extLst>
          </p:nvPr>
        </p:nvGraphicFramePr>
        <p:xfrm>
          <a:off x="5003322" y="2760955"/>
          <a:ext cx="3572508" cy="340014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914400" y="2621371"/>
            <a:ext cx="3506680" cy="3447098"/>
          </a:xfrm>
          <a:prstGeom prst="rect">
            <a:avLst/>
          </a:prstGeom>
          <a:noFill/>
        </p:spPr>
        <p:txBody>
          <a:bodyPr wrap="square" rtlCol="0">
            <a:spAutoFit/>
          </a:bodyPr>
          <a:lstStyle/>
          <a:p>
            <a:r>
              <a:rPr lang="en-US" sz="1400" b="1" dirty="0" smtClean="0"/>
              <a:t>Top Two Box Agreement</a:t>
            </a:r>
          </a:p>
          <a:p>
            <a:r>
              <a:rPr lang="en-US" sz="1400" b="1" dirty="0" smtClean="0"/>
              <a:t>Completely/Somewhat</a:t>
            </a:r>
          </a:p>
          <a:p>
            <a:r>
              <a:rPr lang="en-US" sz="1400" b="1" dirty="0" smtClean="0"/>
              <a:t>Base: 304 Dissatisfied (Very/Somewhat)</a:t>
            </a:r>
          </a:p>
          <a:p>
            <a:endParaRPr lang="en-US" sz="1400" b="1" dirty="0" smtClean="0"/>
          </a:p>
          <a:p>
            <a:pPr marL="285750" indent="-285750">
              <a:lnSpc>
                <a:spcPct val="150000"/>
              </a:lnSpc>
              <a:buFont typeface="Wingdings" panose="05000000000000000000" pitchFamily="2" charset="2"/>
              <a:buChar char="ü"/>
            </a:pPr>
            <a:r>
              <a:rPr lang="en-US" sz="1200" dirty="0" smtClean="0"/>
              <a:t>The lack of store selection 96%</a:t>
            </a:r>
          </a:p>
          <a:p>
            <a:pPr marL="285750" indent="-285750">
              <a:lnSpc>
                <a:spcPct val="150000"/>
              </a:lnSpc>
              <a:buFont typeface="Wingdings" panose="05000000000000000000" pitchFamily="2" charset="2"/>
              <a:buChar char="ü"/>
            </a:pPr>
            <a:r>
              <a:rPr lang="en-US" sz="1200" dirty="0" smtClean="0"/>
              <a:t>Aesthetically unappealing 82%</a:t>
            </a:r>
          </a:p>
          <a:p>
            <a:pPr marL="285750" indent="-285750">
              <a:lnSpc>
                <a:spcPct val="150000"/>
              </a:lnSpc>
              <a:buFont typeface="Wingdings" panose="05000000000000000000" pitchFamily="2" charset="2"/>
              <a:buChar char="ü"/>
            </a:pPr>
            <a:r>
              <a:rPr lang="en-US" sz="1200" dirty="0" smtClean="0"/>
              <a:t>Lack of restaurants 74%</a:t>
            </a:r>
          </a:p>
          <a:p>
            <a:pPr marL="285750" indent="-285750">
              <a:lnSpc>
                <a:spcPct val="150000"/>
              </a:lnSpc>
              <a:buFont typeface="Wingdings" panose="05000000000000000000" pitchFamily="2" charset="2"/>
              <a:buChar char="ü"/>
            </a:pPr>
            <a:r>
              <a:rPr lang="en-US" sz="1200" dirty="0" smtClean="0"/>
              <a:t>Poor quality stores 46%</a:t>
            </a:r>
          </a:p>
          <a:p>
            <a:pPr marL="285750" indent="-285750">
              <a:lnSpc>
                <a:spcPct val="150000"/>
              </a:lnSpc>
              <a:buFont typeface="Wingdings" panose="05000000000000000000" pitchFamily="2" charset="2"/>
              <a:buChar char="ü"/>
            </a:pPr>
            <a:r>
              <a:rPr lang="en-US" sz="1200" dirty="0" smtClean="0"/>
              <a:t>Prices in stores/restaurants not competitive 42%</a:t>
            </a:r>
          </a:p>
          <a:p>
            <a:pPr marL="285750" indent="-285750">
              <a:lnSpc>
                <a:spcPct val="150000"/>
              </a:lnSpc>
              <a:buFont typeface="Wingdings" panose="05000000000000000000" pitchFamily="2" charset="2"/>
              <a:buChar char="ü"/>
            </a:pPr>
            <a:r>
              <a:rPr lang="en-US" sz="1200" dirty="0" smtClean="0"/>
              <a:t>Inconvenient business hours 32%</a:t>
            </a:r>
          </a:p>
          <a:p>
            <a:pPr marL="285750" indent="-285750">
              <a:lnSpc>
                <a:spcPct val="150000"/>
              </a:lnSpc>
              <a:buFont typeface="Wingdings" panose="05000000000000000000" pitchFamily="2" charset="2"/>
              <a:buChar char="ü"/>
            </a:pPr>
            <a:r>
              <a:rPr lang="en-US" sz="1200" dirty="0" smtClean="0"/>
              <a:t>Parking is inconvenient 25%</a:t>
            </a:r>
          </a:p>
          <a:p>
            <a:pPr marL="285750" indent="-285750">
              <a:lnSpc>
                <a:spcPct val="150000"/>
              </a:lnSpc>
              <a:buFont typeface="Wingdings" panose="05000000000000000000" pitchFamily="2" charset="2"/>
              <a:buChar char="ü"/>
            </a:pPr>
            <a:r>
              <a:rPr lang="en-US" sz="1200" dirty="0" smtClean="0"/>
              <a:t>Poor quality restaurants 19%</a:t>
            </a:r>
          </a:p>
          <a:p>
            <a:pPr marL="285750" indent="-285750">
              <a:lnSpc>
                <a:spcPct val="150000"/>
              </a:lnSpc>
              <a:buFont typeface="Wingdings" panose="05000000000000000000" pitchFamily="2" charset="2"/>
              <a:buChar char="ü"/>
            </a:pPr>
            <a:r>
              <a:rPr lang="en-US" sz="1200" dirty="0" smtClean="0"/>
              <a:t>Difficult to get around 13%</a:t>
            </a:r>
            <a:endParaRPr lang="en-US" sz="1400" b="1" dirty="0"/>
          </a:p>
        </p:txBody>
      </p:sp>
    </p:spTree>
    <p:extLst>
      <p:ext uri="{BB962C8B-B14F-4D97-AF65-F5344CB8AC3E}">
        <p14:creationId xmlns:p14="http://schemas.microsoft.com/office/powerpoint/2010/main" val="220649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PAGE </a:t>
            </a:r>
            <a:fld id="{2066355A-084C-D24E-9AD2-7E4FC41EA627}" type="slidenum">
              <a:rPr lang="en-US" smtClean="0"/>
              <a:t>12</a:t>
            </a:fld>
            <a:endParaRPr lang="en-US" dirty="0"/>
          </a:p>
        </p:txBody>
      </p:sp>
      <p:sp>
        <p:nvSpPr>
          <p:cNvPr id="2" name="TextBox 1"/>
          <p:cNvSpPr txBox="1"/>
          <p:nvPr/>
        </p:nvSpPr>
        <p:spPr>
          <a:xfrm>
            <a:off x="532660" y="1065317"/>
            <a:ext cx="8154140" cy="400110"/>
          </a:xfrm>
          <a:prstGeom prst="rect">
            <a:avLst/>
          </a:prstGeom>
          <a:noFill/>
        </p:spPr>
        <p:txBody>
          <a:bodyPr wrap="square" rtlCol="0">
            <a:spAutoFit/>
          </a:bodyPr>
          <a:lstStyle/>
          <a:p>
            <a:pPr algn="ctr"/>
            <a:r>
              <a:rPr lang="en-US" sz="2000" b="1" dirty="0" smtClean="0">
                <a:solidFill>
                  <a:srgbClr val="002060"/>
                </a:solidFill>
              </a:rPr>
              <a:t>CHANGES TO SCOTTS CORNERS BUSINESS DISTRICT</a:t>
            </a:r>
          </a:p>
        </p:txBody>
      </p:sp>
      <p:graphicFrame>
        <p:nvGraphicFramePr>
          <p:cNvPr id="5" name="Chart 4"/>
          <p:cNvGraphicFramePr/>
          <p:nvPr>
            <p:extLst>
              <p:ext uri="{D42A27DB-BD31-4B8C-83A1-F6EECF244321}">
                <p14:modId xmlns:p14="http://schemas.microsoft.com/office/powerpoint/2010/main" val="3863926755"/>
              </p:ext>
            </p:extLst>
          </p:nvPr>
        </p:nvGraphicFramePr>
        <p:xfrm>
          <a:off x="736847" y="3429000"/>
          <a:ext cx="3176392" cy="27409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6365285"/>
            <a:ext cx="7588937" cy="430887"/>
          </a:xfrm>
          <a:prstGeom prst="rect">
            <a:avLst/>
          </a:prstGeom>
          <a:noFill/>
        </p:spPr>
        <p:txBody>
          <a:bodyPr wrap="square" rtlCol="0">
            <a:spAutoFit/>
          </a:bodyPr>
          <a:lstStyle/>
          <a:p>
            <a:r>
              <a:rPr lang="en-US" sz="1100" dirty="0" smtClean="0"/>
              <a:t>3a.  Does the current selection of businesses and services meet the needs of you and your family?</a:t>
            </a:r>
          </a:p>
          <a:p>
            <a:r>
              <a:rPr lang="en-US" sz="1100" dirty="0" smtClean="0"/>
              <a:t>3b.  Which of these businesses or services would you like to see incorporated or enhanced in the Scotts Corners Business District?</a:t>
            </a:r>
            <a:endParaRPr lang="en-US" sz="1100" dirty="0"/>
          </a:p>
        </p:txBody>
      </p:sp>
      <p:sp>
        <p:nvSpPr>
          <p:cNvPr id="4" name="TextBox 3"/>
          <p:cNvSpPr txBox="1"/>
          <p:nvPr/>
        </p:nvSpPr>
        <p:spPr>
          <a:xfrm>
            <a:off x="736847" y="3120666"/>
            <a:ext cx="3176392" cy="307777"/>
          </a:xfrm>
          <a:prstGeom prst="rect">
            <a:avLst/>
          </a:prstGeom>
          <a:noFill/>
        </p:spPr>
        <p:txBody>
          <a:bodyPr wrap="square" rtlCol="0">
            <a:spAutoFit/>
          </a:bodyPr>
          <a:lstStyle/>
          <a:p>
            <a:pPr algn="ctr"/>
            <a:r>
              <a:rPr lang="en-US" sz="1400" b="1" dirty="0" smtClean="0"/>
              <a:t>Meets My Family’s Needs</a:t>
            </a:r>
            <a:endParaRPr lang="en-US" sz="1400" b="1" dirty="0"/>
          </a:p>
        </p:txBody>
      </p:sp>
      <p:sp>
        <p:nvSpPr>
          <p:cNvPr id="8" name="TextBox 7"/>
          <p:cNvSpPr txBox="1"/>
          <p:nvPr/>
        </p:nvSpPr>
        <p:spPr>
          <a:xfrm>
            <a:off x="461638" y="1430857"/>
            <a:ext cx="8238479" cy="1323439"/>
          </a:xfrm>
          <a:prstGeom prst="rect">
            <a:avLst/>
          </a:prstGeom>
          <a:noFill/>
        </p:spPr>
        <p:txBody>
          <a:bodyPr wrap="square" rtlCol="0">
            <a:spAutoFit/>
          </a:bodyPr>
          <a:lstStyle/>
          <a:p>
            <a:pPr algn="just"/>
            <a:r>
              <a:rPr lang="en-US" sz="1200" dirty="0" smtClean="0"/>
              <a:t>A full three-quarters (75%) don’t believe the businesses in Scotts Corners offer what their families need – significantly more female (80%), younger (under 65 - 81%) and employed respondents (77%) felt this way</a:t>
            </a:r>
            <a:r>
              <a:rPr lang="en-US" sz="1200" dirty="0"/>
              <a:t> </a:t>
            </a:r>
            <a:r>
              <a:rPr lang="en-US" sz="1200" dirty="0" smtClean="0"/>
              <a:t>than their sample counterparts. </a:t>
            </a:r>
          </a:p>
          <a:p>
            <a:pPr algn="just"/>
            <a:endParaRPr lang="en-US" sz="800" dirty="0"/>
          </a:p>
          <a:p>
            <a:pPr algn="just"/>
            <a:r>
              <a:rPr lang="en-US" sz="1200" dirty="0" smtClean="0"/>
              <a:t>While nine-in-ten (90%) would like some type of food-related merchants added to the Scotts Corners Business District, a local pharmacy (73%), by far, is the number </a:t>
            </a:r>
            <a:r>
              <a:rPr lang="en-US" sz="1200" u="sng" dirty="0" smtClean="0"/>
              <a:t>one</a:t>
            </a:r>
            <a:r>
              <a:rPr lang="en-US" sz="1200" dirty="0" smtClean="0"/>
              <a:t> business that residents would like to see. Businesses to consider include: Bagel Shop (49%), Deli (48%), Gourmet Bakery/Pastry Shop (47%), Coffee/Sandwich Shop (43%), Ice Cream Parlor (43%) and an Ethnic Restaurant (40%). (See tabulations for full list.)</a:t>
            </a:r>
            <a:endParaRPr lang="en-US" sz="1200" dirty="0"/>
          </a:p>
        </p:txBody>
      </p:sp>
      <p:sp>
        <p:nvSpPr>
          <p:cNvPr id="9" name="TextBox 8"/>
          <p:cNvSpPr txBox="1"/>
          <p:nvPr/>
        </p:nvSpPr>
        <p:spPr>
          <a:xfrm>
            <a:off x="5326603" y="3260568"/>
            <a:ext cx="3550918" cy="3785652"/>
          </a:xfrm>
          <a:prstGeom prst="rect">
            <a:avLst/>
          </a:prstGeom>
          <a:noFill/>
        </p:spPr>
        <p:txBody>
          <a:bodyPr wrap="square" rtlCol="0">
            <a:spAutoFit/>
          </a:bodyPr>
          <a:lstStyle/>
          <a:p>
            <a:pPr marL="285750" indent="-285750">
              <a:buFont typeface="Wingdings" panose="05000000000000000000" pitchFamily="2" charset="2"/>
              <a:buChar char="ü"/>
            </a:pPr>
            <a:r>
              <a:rPr lang="en-US" sz="1200" dirty="0" smtClean="0"/>
              <a:t>Pharmacy (73%)</a:t>
            </a:r>
          </a:p>
          <a:p>
            <a:pPr marL="285750" indent="-285750">
              <a:buFont typeface="Wingdings" panose="05000000000000000000" pitchFamily="2" charset="2"/>
              <a:buChar char="ü"/>
            </a:pPr>
            <a:r>
              <a:rPr lang="en-US" sz="1200" u="sng" dirty="0" smtClean="0"/>
              <a:t>Food/Restaurants Net (90%)</a:t>
            </a:r>
          </a:p>
          <a:p>
            <a:pPr marL="742950" lvl="1" indent="-285750">
              <a:buFont typeface="Wingdings" panose="05000000000000000000" pitchFamily="2" charset="2"/>
              <a:buChar char="ü"/>
            </a:pPr>
            <a:r>
              <a:rPr lang="en-US" sz="1200" dirty="0" smtClean="0"/>
              <a:t>Bagel Shop (49%)</a:t>
            </a:r>
          </a:p>
          <a:p>
            <a:pPr marL="742950" lvl="1" indent="-285750">
              <a:buFont typeface="Wingdings" panose="05000000000000000000" pitchFamily="2" charset="2"/>
              <a:buChar char="ü"/>
            </a:pPr>
            <a:r>
              <a:rPr lang="en-US" sz="1200" dirty="0" smtClean="0"/>
              <a:t>Deli (48%)</a:t>
            </a:r>
          </a:p>
          <a:p>
            <a:pPr marL="742950" lvl="1" indent="-285750">
              <a:buFont typeface="Wingdings" panose="05000000000000000000" pitchFamily="2" charset="2"/>
              <a:buChar char="ü"/>
            </a:pPr>
            <a:r>
              <a:rPr lang="en-US" sz="1200" dirty="0" smtClean="0"/>
              <a:t>Gourmet Bakery/Pastry Shop (47%)</a:t>
            </a:r>
          </a:p>
          <a:p>
            <a:pPr marL="742950" lvl="1" indent="-285750">
              <a:buFont typeface="Wingdings" panose="05000000000000000000" pitchFamily="2" charset="2"/>
              <a:buChar char="ü"/>
            </a:pPr>
            <a:r>
              <a:rPr lang="en-US" sz="1200" dirty="0" smtClean="0"/>
              <a:t>Coffee/Sandwich Shop (43%)</a:t>
            </a:r>
          </a:p>
          <a:p>
            <a:pPr marL="742950" lvl="1" indent="-285750">
              <a:buFont typeface="Wingdings" panose="05000000000000000000" pitchFamily="2" charset="2"/>
              <a:buChar char="ü"/>
            </a:pPr>
            <a:r>
              <a:rPr lang="en-US" sz="1200" dirty="0" smtClean="0"/>
              <a:t>Ice Cream Parlor (43%)</a:t>
            </a:r>
          </a:p>
          <a:p>
            <a:pPr marL="742950" lvl="1" indent="-285750">
              <a:buFont typeface="Wingdings" panose="05000000000000000000" pitchFamily="2" charset="2"/>
              <a:buChar char="ü"/>
            </a:pPr>
            <a:r>
              <a:rPr lang="en-US" sz="1200" dirty="0" smtClean="0"/>
              <a:t>Ethnic Restaurants (40%)</a:t>
            </a:r>
          </a:p>
          <a:p>
            <a:pPr marL="742950" lvl="1" indent="-285750">
              <a:buFont typeface="Wingdings" panose="05000000000000000000" pitchFamily="2" charset="2"/>
              <a:buChar char="ü"/>
            </a:pPr>
            <a:r>
              <a:rPr lang="en-US" sz="1200" dirty="0" smtClean="0"/>
              <a:t>Gourmet Food Shop (33%)</a:t>
            </a:r>
          </a:p>
          <a:p>
            <a:pPr marL="742950" lvl="1" indent="-285750">
              <a:buFont typeface="Wingdings" panose="05000000000000000000" pitchFamily="2" charset="2"/>
              <a:buChar char="ü"/>
            </a:pPr>
            <a:r>
              <a:rPr lang="en-US" sz="1200" dirty="0" smtClean="0"/>
              <a:t>Fish Market (26%)</a:t>
            </a:r>
          </a:p>
          <a:p>
            <a:pPr marL="742950" lvl="1" indent="-285750">
              <a:buFont typeface="Wingdings" panose="05000000000000000000" pitchFamily="2" charset="2"/>
              <a:buChar char="ü"/>
            </a:pPr>
            <a:r>
              <a:rPr lang="en-US" sz="1200" dirty="0" smtClean="0"/>
              <a:t>Produce Market (22%)</a:t>
            </a:r>
          </a:p>
          <a:p>
            <a:pPr marL="742950" lvl="1" indent="-285750">
              <a:buFont typeface="Wingdings" panose="05000000000000000000" pitchFamily="2" charset="2"/>
              <a:buChar char="ü"/>
            </a:pPr>
            <a:r>
              <a:rPr lang="en-US" sz="1200" dirty="0" smtClean="0"/>
              <a:t>Combination Restaurant/Jazz Club (20%)</a:t>
            </a:r>
          </a:p>
          <a:p>
            <a:pPr marL="742950" lvl="1" indent="-285750">
              <a:buFont typeface="Wingdings" panose="05000000000000000000" pitchFamily="2" charset="2"/>
              <a:buChar char="ü"/>
            </a:pPr>
            <a:r>
              <a:rPr lang="en-US" sz="1200" dirty="0" smtClean="0"/>
              <a:t>Health Food Store (19%)</a:t>
            </a:r>
          </a:p>
          <a:p>
            <a:pPr marL="284163" lvl="2" indent="-284163">
              <a:buFont typeface="Wingdings" panose="05000000000000000000" pitchFamily="2" charset="2"/>
              <a:buChar char="ü"/>
            </a:pPr>
            <a:r>
              <a:rPr lang="en-US" sz="1200" dirty="0" smtClean="0"/>
              <a:t>Physical Fitness ( 28%)</a:t>
            </a:r>
          </a:p>
          <a:p>
            <a:pPr marL="284163" lvl="2" indent="-284163">
              <a:buFont typeface="Wingdings" panose="05000000000000000000" pitchFamily="2" charset="2"/>
              <a:buChar char="ü"/>
            </a:pPr>
            <a:r>
              <a:rPr lang="en-US" sz="1200" dirty="0" smtClean="0"/>
              <a:t>Bank (27%)</a:t>
            </a:r>
          </a:p>
          <a:p>
            <a:pPr marL="285750" lvl="2" indent="-285750">
              <a:buFont typeface="Wingdings" panose="05000000000000000000" pitchFamily="2" charset="2"/>
              <a:buChar char="ü"/>
            </a:pPr>
            <a:r>
              <a:rPr lang="en-US" sz="1200" dirty="0" smtClean="0"/>
              <a:t>Movie Theatre (25%)</a:t>
            </a:r>
          </a:p>
          <a:p>
            <a:pPr marL="285750" lvl="2" indent="-285750">
              <a:buFont typeface="Wingdings" panose="05000000000000000000" pitchFamily="2" charset="2"/>
              <a:buChar char="ü"/>
            </a:pPr>
            <a:r>
              <a:rPr lang="en-US" sz="1200" dirty="0" smtClean="0"/>
              <a:t>Clothing Store (24%)</a:t>
            </a:r>
          </a:p>
          <a:p>
            <a:pPr marL="742950" lvl="1" indent="-285750">
              <a:buFont typeface="Wingdings" panose="05000000000000000000" pitchFamily="2" charset="2"/>
              <a:buChar char="ü"/>
            </a:pPr>
            <a:endParaRPr lang="en-US" sz="1200" dirty="0" smtClean="0"/>
          </a:p>
          <a:p>
            <a:pPr marL="742950" lvl="1" indent="-285750">
              <a:buFont typeface="Wingdings" panose="05000000000000000000" pitchFamily="2" charset="2"/>
              <a:buChar char="ü"/>
            </a:pPr>
            <a:endParaRPr lang="en-US" sz="1200" dirty="0" smtClean="0"/>
          </a:p>
          <a:p>
            <a:pPr marL="742950" lvl="1" indent="-285750">
              <a:buFont typeface="Wingdings" panose="05000000000000000000" pitchFamily="2" charset="2"/>
              <a:buChar char="ü"/>
            </a:pPr>
            <a:endParaRPr lang="en-US" sz="1200" dirty="0" smtClean="0"/>
          </a:p>
        </p:txBody>
      </p:sp>
      <p:sp>
        <p:nvSpPr>
          <p:cNvPr id="10" name="TextBox 9"/>
          <p:cNvSpPr txBox="1"/>
          <p:nvPr/>
        </p:nvSpPr>
        <p:spPr>
          <a:xfrm>
            <a:off x="5326603" y="3045473"/>
            <a:ext cx="3360196" cy="307777"/>
          </a:xfrm>
          <a:prstGeom prst="rect">
            <a:avLst/>
          </a:prstGeom>
          <a:noFill/>
        </p:spPr>
        <p:txBody>
          <a:bodyPr wrap="square" rtlCol="0">
            <a:spAutoFit/>
          </a:bodyPr>
          <a:lstStyle/>
          <a:p>
            <a:pPr algn="ctr"/>
            <a:r>
              <a:rPr lang="en-US" sz="1400" b="1" dirty="0" smtClean="0"/>
              <a:t>Does Not Meet Family’s Needs Base: 442</a:t>
            </a:r>
            <a:endParaRPr lang="en-US" sz="1400" b="1" dirty="0"/>
          </a:p>
        </p:txBody>
      </p:sp>
    </p:spTree>
    <p:extLst>
      <p:ext uri="{BB962C8B-B14F-4D97-AF65-F5344CB8AC3E}">
        <p14:creationId xmlns:p14="http://schemas.microsoft.com/office/powerpoint/2010/main" val="193962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PAGE </a:t>
            </a:r>
            <a:fld id="{2066355A-084C-D24E-9AD2-7E4FC41EA627}" type="slidenum">
              <a:rPr lang="en-US" smtClean="0"/>
              <a:t>13</a:t>
            </a:fld>
            <a:endParaRPr lang="en-US" dirty="0"/>
          </a:p>
        </p:txBody>
      </p:sp>
      <p:sp>
        <p:nvSpPr>
          <p:cNvPr id="2" name="TextBox 1"/>
          <p:cNvSpPr txBox="1"/>
          <p:nvPr/>
        </p:nvSpPr>
        <p:spPr>
          <a:xfrm>
            <a:off x="532660" y="1039187"/>
            <a:ext cx="8154140" cy="707886"/>
          </a:xfrm>
          <a:prstGeom prst="rect">
            <a:avLst/>
          </a:prstGeom>
          <a:noFill/>
        </p:spPr>
        <p:txBody>
          <a:bodyPr wrap="square" rtlCol="0">
            <a:spAutoFit/>
          </a:bodyPr>
          <a:lstStyle/>
          <a:p>
            <a:pPr algn="ctr"/>
            <a:r>
              <a:rPr lang="en-US" sz="2000" b="1" dirty="0" smtClean="0">
                <a:solidFill>
                  <a:srgbClr val="002060"/>
                </a:solidFill>
              </a:rPr>
              <a:t>FREQUENCY OF VISITING</a:t>
            </a:r>
          </a:p>
          <a:p>
            <a:pPr algn="ctr"/>
            <a:r>
              <a:rPr lang="en-US" sz="2000" b="1" dirty="0" smtClean="0">
                <a:solidFill>
                  <a:srgbClr val="002060"/>
                </a:solidFill>
              </a:rPr>
              <a:t>SCOTTS CORNERS BUSINESS DISTRICT</a:t>
            </a:r>
            <a:endParaRPr lang="en-US" sz="2000" b="1" dirty="0">
              <a:solidFill>
                <a:srgbClr val="002060"/>
              </a:solidFill>
            </a:endParaRPr>
          </a:p>
        </p:txBody>
      </p:sp>
      <p:graphicFrame>
        <p:nvGraphicFramePr>
          <p:cNvPr id="5" name="Chart 4"/>
          <p:cNvGraphicFramePr/>
          <p:nvPr>
            <p:extLst>
              <p:ext uri="{D42A27DB-BD31-4B8C-83A1-F6EECF244321}">
                <p14:modId xmlns:p14="http://schemas.microsoft.com/office/powerpoint/2010/main" val="2003001327"/>
              </p:ext>
            </p:extLst>
          </p:nvPr>
        </p:nvGraphicFramePr>
        <p:xfrm>
          <a:off x="461638" y="3890512"/>
          <a:ext cx="2341947" cy="22585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61639" y="6365285"/>
            <a:ext cx="6290874" cy="430887"/>
          </a:xfrm>
          <a:prstGeom prst="rect">
            <a:avLst/>
          </a:prstGeom>
          <a:noFill/>
        </p:spPr>
        <p:txBody>
          <a:bodyPr wrap="square" rtlCol="0">
            <a:spAutoFit/>
          </a:bodyPr>
          <a:lstStyle/>
          <a:p>
            <a:r>
              <a:rPr lang="en-US" sz="1100" dirty="0" smtClean="0"/>
              <a:t>4.    Which one statement best reflects your opinion about the Scotts Corners Business District?</a:t>
            </a:r>
          </a:p>
          <a:p>
            <a:r>
              <a:rPr lang="en-US" sz="1100" dirty="0" smtClean="0"/>
              <a:t>5a.  How often do you patronize retailers, restaurants or businesses in the Scotts Corners Business District?</a:t>
            </a:r>
            <a:endParaRPr lang="en-US" sz="1100" dirty="0"/>
          </a:p>
        </p:txBody>
      </p:sp>
      <p:sp>
        <p:nvSpPr>
          <p:cNvPr id="9" name="TextBox 8"/>
          <p:cNvSpPr txBox="1"/>
          <p:nvPr/>
        </p:nvSpPr>
        <p:spPr>
          <a:xfrm>
            <a:off x="461639" y="3362279"/>
            <a:ext cx="2341946" cy="523220"/>
          </a:xfrm>
          <a:prstGeom prst="rect">
            <a:avLst/>
          </a:prstGeom>
          <a:noFill/>
        </p:spPr>
        <p:txBody>
          <a:bodyPr wrap="square" rtlCol="0">
            <a:spAutoFit/>
          </a:bodyPr>
          <a:lstStyle/>
          <a:p>
            <a:pPr algn="ctr"/>
            <a:r>
              <a:rPr lang="en-US" sz="1400" b="1" dirty="0" smtClean="0"/>
              <a:t>Retailers: Mean Visits Per Month = 6.2</a:t>
            </a:r>
            <a:endParaRPr lang="en-US" sz="1400" b="1" dirty="0"/>
          </a:p>
        </p:txBody>
      </p:sp>
      <p:sp>
        <p:nvSpPr>
          <p:cNvPr id="10" name="TextBox 9"/>
          <p:cNvSpPr txBox="1"/>
          <p:nvPr/>
        </p:nvSpPr>
        <p:spPr>
          <a:xfrm>
            <a:off x="3400147" y="3359412"/>
            <a:ext cx="2325950" cy="523220"/>
          </a:xfrm>
          <a:prstGeom prst="rect">
            <a:avLst/>
          </a:prstGeom>
          <a:noFill/>
        </p:spPr>
        <p:txBody>
          <a:bodyPr wrap="square" rtlCol="0">
            <a:spAutoFit/>
          </a:bodyPr>
          <a:lstStyle/>
          <a:p>
            <a:pPr algn="ctr"/>
            <a:r>
              <a:rPr lang="en-US" sz="1400" b="1" dirty="0" smtClean="0"/>
              <a:t>Restaurants: Mean Visits Per Month = 2.7</a:t>
            </a:r>
            <a:endParaRPr lang="en-US" sz="1400" b="1" dirty="0"/>
          </a:p>
        </p:txBody>
      </p:sp>
      <p:sp>
        <p:nvSpPr>
          <p:cNvPr id="11" name="TextBox 10"/>
          <p:cNvSpPr txBox="1"/>
          <p:nvPr/>
        </p:nvSpPr>
        <p:spPr>
          <a:xfrm>
            <a:off x="6383045" y="3356545"/>
            <a:ext cx="2303755" cy="523220"/>
          </a:xfrm>
          <a:prstGeom prst="rect">
            <a:avLst/>
          </a:prstGeom>
          <a:noFill/>
        </p:spPr>
        <p:txBody>
          <a:bodyPr wrap="square" rtlCol="0">
            <a:spAutoFit/>
          </a:bodyPr>
          <a:lstStyle/>
          <a:p>
            <a:pPr algn="ctr"/>
            <a:r>
              <a:rPr lang="en-US" sz="1400" b="1" dirty="0" smtClean="0"/>
              <a:t>Businesses: Mean Visits Per Month = 3.4</a:t>
            </a:r>
            <a:endParaRPr lang="en-US" sz="1400" b="1" dirty="0"/>
          </a:p>
        </p:txBody>
      </p:sp>
      <p:graphicFrame>
        <p:nvGraphicFramePr>
          <p:cNvPr id="12" name="Chart 11"/>
          <p:cNvGraphicFramePr/>
          <p:nvPr>
            <p:extLst>
              <p:ext uri="{D42A27DB-BD31-4B8C-83A1-F6EECF244321}">
                <p14:modId xmlns:p14="http://schemas.microsoft.com/office/powerpoint/2010/main" val="686591350"/>
              </p:ext>
            </p:extLst>
          </p:nvPr>
        </p:nvGraphicFramePr>
        <p:xfrm>
          <a:off x="6383045" y="3890512"/>
          <a:ext cx="2303755" cy="2258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242037754"/>
              </p:ext>
            </p:extLst>
          </p:nvPr>
        </p:nvGraphicFramePr>
        <p:xfrm>
          <a:off x="3400147" y="3890512"/>
          <a:ext cx="2325950" cy="225859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61638" y="1670630"/>
            <a:ext cx="8238479" cy="1692771"/>
          </a:xfrm>
          <a:prstGeom prst="rect">
            <a:avLst/>
          </a:prstGeom>
          <a:noFill/>
        </p:spPr>
        <p:txBody>
          <a:bodyPr wrap="square" rtlCol="0">
            <a:spAutoFit/>
          </a:bodyPr>
          <a:lstStyle/>
          <a:p>
            <a:pPr algn="just"/>
            <a:r>
              <a:rPr lang="en-US" sz="1200" dirty="0" smtClean="0"/>
              <a:t>Two-thirds (64%) agree that the Scotts Corners Business District should have venues to attract residents from surrounding communities.</a:t>
            </a:r>
          </a:p>
          <a:p>
            <a:pPr marL="171450" indent="-171450" algn="just">
              <a:buFont typeface="Wingdings" panose="05000000000000000000" pitchFamily="2" charset="2"/>
              <a:buChar char="ü"/>
            </a:pPr>
            <a:r>
              <a:rPr lang="en-US" sz="1200" dirty="0" smtClean="0"/>
              <a:t>Draw residents from neighboring towns (64%)</a:t>
            </a:r>
          </a:p>
          <a:p>
            <a:pPr marL="171450" indent="-171450" algn="just">
              <a:buFont typeface="Wingdings" panose="05000000000000000000" pitchFamily="2" charset="2"/>
              <a:buChar char="ü"/>
            </a:pPr>
            <a:r>
              <a:rPr lang="en-US" sz="1200" dirty="0" smtClean="0"/>
              <a:t>Only meet the business and service needs of Pound Ridge residents (24%)</a:t>
            </a:r>
          </a:p>
          <a:p>
            <a:pPr marL="171450" indent="-171450" algn="just">
              <a:buFont typeface="Wingdings" panose="05000000000000000000" pitchFamily="2" charset="2"/>
              <a:buChar char="ü"/>
            </a:pPr>
            <a:r>
              <a:rPr lang="en-US" sz="1200" dirty="0" smtClean="0"/>
              <a:t>Become a destination town drawing residents from NYC or other far away towns (11%)</a:t>
            </a:r>
          </a:p>
          <a:p>
            <a:pPr algn="just"/>
            <a:endParaRPr lang="en-US" sz="1200" dirty="0" smtClean="0"/>
          </a:p>
          <a:p>
            <a:pPr algn="just"/>
            <a:r>
              <a:rPr lang="en-US" sz="1200" dirty="0" smtClean="0"/>
              <a:t>Respondents are more likely to patronize the retailers and restaurants in Scotts Corners than they are the businesses</a:t>
            </a:r>
            <a:r>
              <a:rPr lang="en-US" sz="1200" dirty="0"/>
              <a:t> </a:t>
            </a:r>
            <a:r>
              <a:rPr lang="en-US" sz="1200" dirty="0" smtClean="0"/>
              <a:t>– one-in-six (16%) have never used the services offered by Scotts Corners businesses. </a:t>
            </a:r>
          </a:p>
          <a:p>
            <a:pPr algn="just"/>
            <a:endParaRPr lang="en-US" sz="800" dirty="0"/>
          </a:p>
        </p:txBody>
      </p:sp>
      <p:sp>
        <p:nvSpPr>
          <p:cNvPr id="4" name="TextBox 3"/>
          <p:cNvSpPr txBox="1"/>
          <p:nvPr/>
        </p:nvSpPr>
        <p:spPr>
          <a:xfrm>
            <a:off x="1940943" y="5676184"/>
            <a:ext cx="862642" cy="461665"/>
          </a:xfrm>
          <a:prstGeom prst="rect">
            <a:avLst/>
          </a:prstGeom>
          <a:noFill/>
        </p:spPr>
        <p:txBody>
          <a:bodyPr wrap="square" rtlCol="0">
            <a:spAutoFit/>
          </a:bodyPr>
          <a:lstStyle/>
          <a:p>
            <a:r>
              <a:rPr lang="en-US" sz="1200" b="1" dirty="0" smtClean="0"/>
              <a:t>Net Any </a:t>
            </a:r>
          </a:p>
          <a:p>
            <a:r>
              <a:rPr lang="en-US" sz="1200" b="1" dirty="0" smtClean="0"/>
              <a:t>Visit:  92%</a:t>
            </a:r>
            <a:endParaRPr lang="en-US" sz="1200" b="1" dirty="0"/>
          </a:p>
        </p:txBody>
      </p:sp>
      <p:sp>
        <p:nvSpPr>
          <p:cNvPr id="15" name="TextBox 14"/>
          <p:cNvSpPr txBox="1"/>
          <p:nvPr/>
        </p:nvSpPr>
        <p:spPr>
          <a:xfrm>
            <a:off x="4873925" y="5681939"/>
            <a:ext cx="852172" cy="461665"/>
          </a:xfrm>
          <a:prstGeom prst="rect">
            <a:avLst/>
          </a:prstGeom>
          <a:noFill/>
        </p:spPr>
        <p:txBody>
          <a:bodyPr wrap="square" rtlCol="0">
            <a:spAutoFit/>
          </a:bodyPr>
          <a:lstStyle/>
          <a:p>
            <a:r>
              <a:rPr lang="en-US" sz="1200" b="1" dirty="0" smtClean="0"/>
              <a:t>Net Any </a:t>
            </a:r>
          </a:p>
          <a:p>
            <a:r>
              <a:rPr lang="en-US" sz="1200" b="1" dirty="0" smtClean="0"/>
              <a:t>Visit:  95%</a:t>
            </a:r>
            <a:endParaRPr lang="en-US" sz="1200" b="1" dirty="0"/>
          </a:p>
        </p:txBody>
      </p:sp>
      <p:sp>
        <p:nvSpPr>
          <p:cNvPr id="16" name="TextBox 15"/>
          <p:cNvSpPr txBox="1"/>
          <p:nvPr/>
        </p:nvSpPr>
        <p:spPr>
          <a:xfrm>
            <a:off x="7832785" y="5696325"/>
            <a:ext cx="854014" cy="461665"/>
          </a:xfrm>
          <a:prstGeom prst="rect">
            <a:avLst/>
          </a:prstGeom>
          <a:noFill/>
        </p:spPr>
        <p:txBody>
          <a:bodyPr wrap="square" rtlCol="0">
            <a:spAutoFit/>
          </a:bodyPr>
          <a:lstStyle/>
          <a:p>
            <a:r>
              <a:rPr lang="en-US" sz="1200" b="1" dirty="0" smtClean="0"/>
              <a:t>Net Any </a:t>
            </a:r>
          </a:p>
          <a:p>
            <a:r>
              <a:rPr lang="en-US" sz="1200" b="1" dirty="0" smtClean="0"/>
              <a:t>Visit:  79%</a:t>
            </a:r>
            <a:endParaRPr lang="en-US" sz="1200" b="1" dirty="0"/>
          </a:p>
        </p:txBody>
      </p:sp>
    </p:spTree>
    <p:extLst>
      <p:ext uri="{BB962C8B-B14F-4D97-AF65-F5344CB8AC3E}">
        <p14:creationId xmlns:p14="http://schemas.microsoft.com/office/powerpoint/2010/main" val="1170225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PAGE </a:t>
            </a:r>
            <a:fld id="{2066355A-084C-D24E-9AD2-7E4FC41EA627}" type="slidenum">
              <a:rPr lang="en-US" smtClean="0"/>
              <a:t>14</a:t>
            </a:fld>
            <a:endParaRPr lang="en-US" dirty="0"/>
          </a:p>
        </p:txBody>
      </p:sp>
      <p:sp>
        <p:nvSpPr>
          <p:cNvPr id="2" name="TextBox 1"/>
          <p:cNvSpPr txBox="1"/>
          <p:nvPr/>
        </p:nvSpPr>
        <p:spPr>
          <a:xfrm>
            <a:off x="532660" y="1065317"/>
            <a:ext cx="8154140" cy="400110"/>
          </a:xfrm>
          <a:prstGeom prst="rect">
            <a:avLst/>
          </a:prstGeom>
          <a:noFill/>
        </p:spPr>
        <p:txBody>
          <a:bodyPr wrap="square" rtlCol="0">
            <a:spAutoFit/>
          </a:bodyPr>
          <a:lstStyle/>
          <a:p>
            <a:pPr algn="ctr"/>
            <a:r>
              <a:rPr lang="en-US" sz="2000" b="1" dirty="0" smtClean="0">
                <a:solidFill>
                  <a:srgbClr val="002060"/>
                </a:solidFill>
              </a:rPr>
              <a:t>SCOTTS CORNERS BUSINESS DISTRICT FOCUS</a:t>
            </a:r>
          </a:p>
        </p:txBody>
      </p:sp>
      <p:sp>
        <p:nvSpPr>
          <p:cNvPr id="7" name="TextBox 6"/>
          <p:cNvSpPr txBox="1"/>
          <p:nvPr/>
        </p:nvSpPr>
        <p:spPr>
          <a:xfrm>
            <a:off x="457200" y="6365285"/>
            <a:ext cx="5913798" cy="261610"/>
          </a:xfrm>
          <a:prstGeom prst="rect">
            <a:avLst/>
          </a:prstGeom>
          <a:noFill/>
        </p:spPr>
        <p:txBody>
          <a:bodyPr wrap="none" rtlCol="0">
            <a:spAutoFit/>
          </a:bodyPr>
          <a:lstStyle/>
          <a:p>
            <a:r>
              <a:rPr lang="en-US" sz="1100" dirty="0" smtClean="0"/>
              <a:t>5b. In your opinion, on which one type of business should the Scotts Corners Business District focus?</a:t>
            </a:r>
            <a:endParaRPr lang="en-US" sz="1100" dirty="0"/>
          </a:p>
        </p:txBody>
      </p:sp>
      <p:graphicFrame>
        <p:nvGraphicFramePr>
          <p:cNvPr id="6" name="Chart 5"/>
          <p:cNvGraphicFramePr/>
          <p:nvPr>
            <p:extLst>
              <p:ext uri="{D42A27DB-BD31-4B8C-83A1-F6EECF244321}">
                <p14:modId xmlns:p14="http://schemas.microsoft.com/office/powerpoint/2010/main" val="1632055715"/>
              </p:ext>
            </p:extLst>
          </p:nvPr>
        </p:nvGraphicFramePr>
        <p:xfrm>
          <a:off x="957531" y="2493034"/>
          <a:ext cx="7246189" cy="369210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61638" y="1586129"/>
            <a:ext cx="8238479" cy="400110"/>
          </a:xfrm>
          <a:prstGeom prst="rect">
            <a:avLst/>
          </a:prstGeom>
          <a:noFill/>
        </p:spPr>
        <p:txBody>
          <a:bodyPr wrap="square" rtlCol="0">
            <a:spAutoFit/>
          </a:bodyPr>
          <a:lstStyle/>
          <a:p>
            <a:pPr algn="just"/>
            <a:r>
              <a:rPr lang="en-US" sz="1200" dirty="0" smtClean="0"/>
              <a:t>Without a doubt, Pound Ridge residents would like to see a good mix of businesses in Scotts Corners. </a:t>
            </a:r>
          </a:p>
          <a:p>
            <a:pPr algn="just"/>
            <a:endParaRPr lang="en-US" sz="800" dirty="0"/>
          </a:p>
        </p:txBody>
      </p:sp>
    </p:spTree>
    <p:extLst>
      <p:ext uri="{BB962C8B-B14F-4D97-AF65-F5344CB8AC3E}">
        <p14:creationId xmlns:p14="http://schemas.microsoft.com/office/powerpoint/2010/main" val="3677926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PAGE </a:t>
            </a:r>
            <a:fld id="{2066355A-084C-D24E-9AD2-7E4FC41EA627}" type="slidenum">
              <a:rPr lang="en-US" smtClean="0"/>
              <a:t>15</a:t>
            </a:fld>
            <a:endParaRPr lang="en-US" dirty="0"/>
          </a:p>
        </p:txBody>
      </p:sp>
      <p:sp>
        <p:nvSpPr>
          <p:cNvPr id="2" name="TextBox 1"/>
          <p:cNvSpPr txBox="1"/>
          <p:nvPr/>
        </p:nvSpPr>
        <p:spPr>
          <a:xfrm>
            <a:off x="532660" y="1065317"/>
            <a:ext cx="8154140" cy="400110"/>
          </a:xfrm>
          <a:prstGeom prst="rect">
            <a:avLst/>
          </a:prstGeom>
          <a:noFill/>
        </p:spPr>
        <p:txBody>
          <a:bodyPr wrap="square" rtlCol="0">
            <a:spAutoFit/>
          </a:bodyPr>
          <a:lstStyle/>
          <a:p>
            <a:pPr algn="ctr"/>
            <a:r>
              <a:rPr lang="en-US" sz="2000" b="1" dirty="0" smtClean="0">
                <a:solidFill>
                  <a:srgbClr val="002060"/>
                </a:solidFill>
              </a:rPr>
              <a:t>REASONS WHY RESIDENTS FREQUENT SCOTTS CORNERS BUSINESS DISTRICT</a:t>
            </a:r>
          </a:p>
        </p:txBody>
      </p:sp>
      <p:sp>
        <p:nvSpPr>
          <p:cNvPr id="7" name="TextBox 6"/>
          <p:cNvSpPr txBox="1"/>
          <p:nvPr/>
        </p:nvSpPr>
        <p:spPr>
          <a:xfrm>
            <a:off x="457200" y="6365285"/>
            <a:ext cx="7763522" cy="430887"/>
          </a:xfrm>
          <a:prstGeom prst="rect">
            <a:avLst/>
          </a:prstGeom>
          <a:noFill/>
        </p:spPr>
        <p:txBody>
          <a:bodyPr wrap="square" rtlCol="0">
            <a:spAutoFit/>
          </a:bodyPr>
          <a:lstStyle/>
          <a:p>
            <a:pPr marL="168275" indent="-168275"/>
            <a:r>
              <a:rPr lang="en-US" sz="1100" dirty="0" smtClean="0"/>
              <a:t>6.  Please select three reasons that best describe why you like going to the Scotts Corners Business District. (Only Data for 10% or more are charted. See tabulations for full list.)</a:t>
            </a:r>
            <a:endParaRPr lang="en-US" sz="1100" dirty="0"/>
          </a:p>
        </p:txBody>
      </p:sp>
      <p:graphicFrame>
        <p:nvGraphicFramePr>
          <p:cNvPr id="6" name="Chart 5"/>
          <p:cNvGraphicFramePr/>
          <p:nvPr>
            <p:extLst>
              <p:ext uri="{D42A27DB-BD31-4B8C-83A1-F6EECF244321}">
                <p14:modId xmlns:p14="http://schemas.microsoft.com/office/powerpoint/2010/main" val="1770067117"/>
              </p:ext>
            </p:extLst>
          </p:nvPr>
        </p:nvGraphicFramePr>
        <p:xfrm>
          <a:off x="905522" y="2969946"/>
          <a:ext cx="7315200" cy="318227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61638" y="1461841"/>
            <a:ext cx="8238479" cy="1323439"/>
          </a:xfrm>
          <a:prstGeom prst="rect">
            <a:avLst/>
          </a:prstGeom>
          <a:noFill/>
        </p:spPr>
        <p:txBody>
          <a:bodyPr wrap="square" rtlCol="0">
            <a:spAutoFit/>
          </a:bodyPr>
          <a:lstStyle/>
          <a:p>
            <a:pPr algn="just"/>
            <a:r>
              <a:rPr lang="en-US" sz="1200" dirty="0" smtClean="0"/>
              <a:t>Top three reasons to shop Scotts Corners are: It’s important to patronize local businesses (64%), the stores are conveniently located (56%) and the merchants and their sales staffs are friendly (49%). </a:t>
            </a:r>
          </a:p>
          <a:p>
            <a:pPr algn="just"/>
            <a:endParaRPr lang="en-US" sz="1200" dirty="0"/>
          </a:p>
          <a:p>
            <a:pPr algn="just"/>
            <a:r>
              <a:rPr lang="en-US" sz="1200" dirty="0" smtClean="0"/>
              <a:t>Interestingly, younger (under 65) and employed residents of Pound Ridge are significantly more likely to acknowledge the importance of supporting local community businesses than older (65+) and retired residents (69% vs. 57% and 67% vs. 55% respectively).</a:t>
            </a:r>
          </a:p>
          <a:p>
            <a:pPr algn="just"/>
            <a:endParaRPr lang="en-US" sz="800" dirty="0"/>
          </a:p>
        </p:txBody>
      </p:sp>
    </p:spTree>
    <p:extLst>
      <p:ext uri="{BB962C8B-B14F-4D97-AF65-F5344CB8AC3E}">
        <p14:creationId xmlns:p14="http://schemas.microsoft.com/office/powerpoint/2010/main" val="4070917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PAGE </a:t>
            </a:r>
            <a:fld id="{2066355A-084C-D24E-9AD2-7E4FC41EA627}" type="slidenum">
              <a:rPr lang="en-US" smtClean="0"/>
              <a:t>16</a:t>
            </a:fld>
            <a:endParaRPr lang="en-US" dirty="0"/>
          </a:p>
        </p:txBody>
      </p:sp>
      <p:sp>
        <p:nvSpPr>
          <p:cNvPr id="2" name="TextBox 1"/>
          <p:cNvSpPr txBox="1"/>
          <p:nvPr/>
        </p:nvSpPr>
        <p:spPr>
          <a:xfrm>
            <a:off x="532660" y="1065317"/>
            <a:ext cx="8154140" cy="400110"/>
          </a:xfrm>
          <a:prstGeom prst="rect">
            <a:avLst/>
          </a:prstGeom>
          <a:noFill/>
        </p:spPr>
        <p:txBody>
          <a:bodyPr wrap="square" rtlCol="0">
            <a:spAutoFit/>
          </a:bodyPr>
          <a:lstStyle/>
          <a:p>
            <a:pPr algn="ctr"/>
            <a:r>
              <a:rPr lang="en-US" sz="2000" b="1" dirty="0" smtClean="0">
                <a:solidFill>
                  <a:srgbClr val="002060"/>
                </a:solidFill>
              </a:rPr>
              <a:t>SCOTTS CORNERS BUSINESS DISTRICT HOUSING</a:t>
            </a:r>
          </a:p>
        </p:txBody>
      </p:sp>
      <p:sp>
        <p:nvSpPr>
          <p:cNvPr id="7" name="TextBox 6"/>
          <p:cNvSpPr txBox="1"/>
          <p:nvPr/>
        </p:nvSpPr>
        <p:spPr>
          <a:xfrm>
            <a:off x="457200" y="6365285"/>
            <a:ext cx="5747086" cy="430887"/>
          </a:xfrm>
          <a:prstGeom prst="rect">
            <a:avLst/>
          </a:prstGeom>
          <a:noFill/>
        </p:spPr>
        <p:txBody>
          <a:bodyPr wrap="none" rtlCol="0">
            <a:spAutoFit/>
          </a:bodyPr>
          <a:lstStyle/>
          <a:p>
            <a:pPr marL="228600" indent="-228600">
              <a:buAutoNum type="arabicPeriod" startAt="7"/>
            </a:pPr>
            <a:r>
              <a:rPr lang="en-US" sz="1100" dirty="0" smtClean="0"/>
              <a:t>In general, how do you feel about the housing options in the Scotts Corners Business District?</a:t>
            </a:r>
          </a:p>
          <a:p>
            <a:pPr marL="228600" indent="-228600">
              <a:buAutoNum type="arabicPeriod" startAt="7"/>
            </a:pPr>
            <a:r>
              <a:rPr lang="en-US" sz="1100" dirty="0" smtClean="0"/>
              <a:t>Please indicate your agreement with each of the following ideas. </a:t>
            </a:r>
            <a:endParaRPr lang="en-US" sz="1100" dirty="0"/>
          </a:p>
        </p:txBody>
      </p:sp>
      <p:graphicFrame>
        <p:nvGraphicFramePr>
          <p:cNvPr id="8" name="Chart 7"/>
          <p:cNvGraphicFramePr/>
          <p:nvPr>
            <p:extLst>
              <p:ext uri="{D42A27DB-BD31-4B8C-83A1-F6EECF244321}">
                <p14:modId xmlns:p14="http://schemas.microsoft.com/office/powerpoint/2010/main" val="884175297"/>
              </p:ext>
            </p:extLst>
          </p:nvPr>
        </p:nvGraphicFramePr>
        <p:xfrm>
          <a:off x="949912" y="2504696"/>
          <a:ext cx="2743200" cy="366528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61638" y="1461841"/>
            <a:ext cx="8238479" cy="1200329"/>
          </a:xfrm>
          <a:prstGeom prst="rect">
            <a:avLst/>
          </a:prstGeom>
          <a:noFill/>
        </p:spPr>
        <p:txBody>
          <a:bodyPr wrap="square" rtlCol="0">
            <a:spAutoFit/>
          </a:bodyPr>
          <a:lstStyle/>
          <a:p>
            <a:pPr algn="just"/>
            <a:r>
              <a:rPr lang="en-US" sz="1200" dirty="0" smtClean="0"/>
              <a:t>While roughly half (49%) agree with the current housing options in Scotts Corners, significantly more very young (under 45) vs. older (65+) respondents (61% vs. 45% respectively) felt this way. </a:t>
            </a:r>
            <a:r>
              <a:rPr lang="en-US" sz="1200" dirty="0"/>
              <a:t>The older population (65+) </a:t>
            </a:r>
            <a:r>
              <a:rPr lang="en-US" sz="1200" dirty="0" smtClean="0"/>
              <a:t>is significantly </a:t>
            </a:r>
            <a:r>
              <a:rPr lang="en-US" sz="1200" dirty="0"/>
              <a:t>more likely to want more housing options within walking distance to town than </a:t>
            </a:r>
            <a:r>
              <a:rPr lang="en-US" sz="1200" dirty="0" smtClean="0"/>
              <a:t>younger </a:t>
            </a:r>
            <a:r>
              <a:rPr lang="en-US" sz="1200" dirty="0"/>
              <a:t>(under 45) </a:t>
            </a:r>
            <a:r>
              <a:rPr lang="en-US" sz="1200" dirty="0" smtClean="0"/>
              <a:t>residents </a:t>
            </a:r>
            <a:r>
              <a:rPr lang="en-US" sz="1200" dirty="0"/>
              <a:t>(33% vs. 16%). (Data not shown</a:t>
            </a:r>
            <a:r>
              <a:rPr lang="en-US" sz="1200" dirty="0" smtClean="0"/>
              <a:t>.)</a:t>
            </a:r>
          </a:p>
          <a:p>
            <a:pPr algn="just"/>
            <a:endParaRPr lang="en-US" sz="1200" dirty="0" smtClean="0"/>
          </a:p>
          <a:p>
            <a:pPr algn="just"/>
            <a:r>
              <a:rPr lang="en-US" sz="1200" dirty="0" smtClean="0"/>
              <a:t>The best housing solution for Scotts Corners seems to be building smaller, affordable housing for the seniors – 47% agree (completely or somewhat) with this strategy. </a:t>
            </a:r>
            <a:endParaRPr lang="en-US" sz="800" dirty="0"/>
          </a:p>
        </p:txBody>
      </p:sp>
      <p:graphicFrame>
        <p:nvGraphicFramePr>
          <p:cNvPr id="13" name="Chart 12"/>
          <p:cNvGraphicFramePr/>
          <p:nvPr>
            <p:extLst>
              <p:ext uri="{D42A27DB-BD31-4B8C-83A1-F6EECF244321}">
                <p14:modId xmlns:p14="http://schemas.microsoft.com/office/powerpoint/2010/main" val="133062573"/>
              </p:ext>
            </p:extLst>
          </p:nvPr>
        </p:nvGraphicFramePr>
        <p:xfrm>
          <a:off x="3888419" y="2504695"/>
          <a:ext cx="4573409" cy="3665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7981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PAGE </a:t>
            </a:r>
            <a:fld id="{2066355A-084C-D24E-9AD2-7E4FC41EA627}" type="slidenum">
              <a:rPr lang="en-US" smtClean="0"/>
              <a:t>17</a:t>
            </a:fld>
            <a:endParaRPr lang="en-US" dirty="0"/>
          </a:p>
        </p:txBody>
      </p:sp>
      <p:sp>
        <p:nvSpPr>
          <p:cNvPr id="2" name="TextBox 1"/>
          <p:cNvSpPr txBox="1"/>
          <p:nvPr/>
        </p:nvSpPr>
        <p:spPr>
          <a:xfrm>
            <a:off x="532660" y="1065317"/>
            <a:ext cx="8154140" cy="400110"/>
          </a:xfrm>
          <a:prstGeom prst="rect">
            <a:avLst/>
          </a:prstGeom>
          <a:noFill/>
        </p:spPr>
        <p:txBody>
          <a:bodyPr wrap="square" rtlCol="0">
            <a:spAutoFit/>
          </a:bodyPr>
          <a:lstStyle/>
          <a:p>
            <a:pPr algn="ctr"/>
            <a:r>
              <a:rPr lang="en-US" sz="2000" b="1" dirty="0" smtClean="0">
                <a:solidFill>
                  <a:srgbClr val="002060"/>
                </a:solidFill>
              </a:rPr>
              <a:t>SCOTTS CORNERS BUSINESS DISTRICT SEPTIC/WATER TREATMENT</a:t>
            </a:r>
          </a:p>
        </p:txBody>
      </p:sp>
      <p:sp>
        <p:nvSpPr>
          <p:cNvPr id="7" name="TextBox 6"/>
          <p:cNvSpPr txBox="1"/>
          <p:nvPr/>
        </p:nvSpPr>
        <p:spPr>
          <a:xfrm>
            <a:off x="457200" y="6143336"/>
            <a:ext cx="7896713" cy="430887"/>
          </a:xfrm>
          <a:prstGeom prst="rect">
            <a:avLst/>
          </a:prstGeom>
          <a:noFill/>
        </p:spPr>
        <p:txBody>
          <a:bodyPr wrap="square" rtlCol="0">
            <a:spAutoFit/>
          </a:bodyPr>
          <a:lstStyle/>
          <a:p>
            <a:pPr marL="228600" indent="-228600">
              <a:buAutoNum type="arabicPeriod" startAt="9"/>
            </a:pPr>
            <a:r>
              <a:rPr lang="en-US" sz="1100" dirty="0" smtClean="0"/>
              <a:t>Do you think that the limits of our current septic systems are a problem that the town needs to address?</a:t>
            </a:r>
          </a:p>
          <a:p>
            <a:pPr marL="228600" indent="-228600">
              <a:buAutoNum type="arabicPeriod" startAt="9"/>
            </a:pPr>
            <a:r>
              <a:rPr lang="en-US" sz="1100" dirty="0" smtClean="0"/>
              <a:t>How important is it to you that the town address the septic system problems?</a:t>
            </a:r>
          </a:p>
        </p:txBody>
      </p:sp>
      <p:graphicFrame>
        <p:nvGraphicFramePr>
          <p:cNvPr id="9" name="Chart 8"/>
          <p:cNvGraphicFramePr/>
          <p:nvPr>
            <p:extLst>
              <p:ext uri="{D42A27DB-BD31-4B8C-83A1-F6EECF244321}">
                <p14:modId xmlns:p14="http://schemas.microsoft.com/office/powerpoint/2010/main" val="959947451"/>
              </p:ext>
            </p:extLst>
          </p:nvPr>
        </p:nvGraphicFramePr>
        <p:xfrm>
          <a:off x="896645" y="3409024"/>
          <a:ext cx="2778710" cy="23259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896645" y="2538994"/>
            <a:ext cx="2778710" cy="523220"/>
          </a:xfrm>
          <a:prstGeom prst="rect">
            <a:avLst/>
          </a:prstGeom>
          <a:noFill/>
        </p:spPr>
        <p:txBody>
          <a:bodyPr wrap="square" rtlCol="0">
            <a:spAutoFit/>
          </a:bodyPr>
          <a:lstStyle/>
          <a:p>
            <a:pPr algn="ctr"/>
            <a:r>
              <a:rPr lang="en-US" sz="1400" b="1" dirty="0" smtClean="0"/>
              <a:t>Should Town Address Current Septic System Problem</a:t>
            </a:r>
            <a:endParaRPr lang="en-US" sz="1400" b="1" dirty="0"/>
          </a:p>
        </p:txBody>
      </p:sp>
      <p:graphicFrame>
        <p:nvGraphicFramePr>
          <p:cNvPr id="13" name="Chart 12"/>
          <p:cNvGraphicFramePr/>
          <p:nvPr>
            <p:extLst>
              <p:ext uri="{D42A27DB-BD31-4B8C-83A1-F6EECF244321}">
                <p14:modId xmlns:p14="http://schemas.microsoft.com/office/powerpoint/2010/main" val="1629667625"/>
              </p:ext>
            </p:extLst>
          </p:nvPr>
        </p:nvGraphicFramePr>
        <p:xfrm>
          <a:off x="5459766" y="3390900"/>
          <a:ext cx="2760955" cy="232651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59766" y="2532998"/>
            <a:ext cx="2760955" cy="523220"/>
          </a:xfrm>
          <a:prstGeom prst="rect">
            <a:avLst/>
          </a:prstGeom>
          <a:noFill/>
        </p:spPr>
        <p:txBody>
          <a:bodyPr wrap="square" rtlCol="0">
            <a:spAutoFit/>
          </a:bodyPr>
          <a:lstStyle/>
          <a:p>
            <a:pPr algn="ctr"/>
            <a:r>
              <a:rPr lang="en-US" sz="1400" b="1" dirty="0" smtClean="0"/>
              <a:t>Importance of Town Addressing Septic System Problems</a:t>
            </a:r>
            <a:endParaRPr lang="en-US" sz="1400" b="1" dirty="0"/>
          </a:p>
        </p:txBody>
      </p:sp>
      <p:sp>
        <p:nvSpPr>
          <p:cNvPr id="17" name="TextBox 16"/>
          <p:cNvSpPr txBox="1"/>
          <p:nvPr/>
        </p:nvSpPr>
        <p:spPr>
          <a:xfrm>
            <a:off x="457201" y="1597981"/>
            <a:ext cx="8229599" cy="461665"/>
          </a:xfrm>
          <a:prstGeom prst="rect">
            <a:avLst/>
          </a:prstGeom>
          <a:noFill/>
        </p:spPr>
        <p:txBody>
          <a:bodyPr wrap="square" rtlCol="0">
            <a:spAutoFit/>
          </a:bodyPr>
          <a:lstStyle/>
          <a:p>
            <a:pPr algn="just"/>
            <a:r>
              <a:rPr lang="en-US" sz="1200" dirty="0" smtClean="0"/>
              <a:t>Three-quarters (75%) of all respondents are concerned with the current septic system in Scotts Corners, and nearly nine-in-ten (87%) acknowledge the importance (very or somewhat) of addressing this issue. </a:t>
            </a:r>
          </a:p>
        </p:txBody>
      </p:sp>
    </p:spTree>
    <p:extLst>
      <p:ext uri="{BB962C8B-B14F-4D97-AF65-F5344CB8AC3E}">
        <p14:creationId xmlns:p14="http://schemas.microsoft.com/office/powerpoint/2010/main" val="387131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PAGE </a:t>
            </a:r>
            <a:fld id="{2066355A-084C-D24E-9AD2-7E4FC41EA627}" type="slidenum">
              <a:rPr lang="en-US" smtClean="0"/>
              <a:t>18</a:t>
            </a:fld>
            <a:endParaRPr lang="en-US" dirty="0"/>
          </a:p>
        </p:txBody>
      </p:sp>
      <p:sp>
        <p:nvSpPr>
          <p:cNvPr id="3" name="TextBox 2"/>
          <p:cNvSpPr txBox="1"/>
          <p:nvPr/>
        </p:nvSpPr>
        <p:spPr>
          <a:xfrm>
            <a:off x="532660" y="1065317"/>
            <a:ext cx="8154140" cy="400110"/>
          </a:xfrm>
          <a:prstGeom prst="rect">
            <a:avLst/>
          </a:prstGeom>
          <a:noFill/>
        </p:spPr>
        <p:txBody>
          <a:bodyPr wrap="square" rtlCol="0">
            <a:spAutoFit/>
          </a:bodyPr>
          <a:lstStyle/>
          <a:p>
            <a:pPr algn="ctr"/>
            <a:r>
              <a:rPr lang="en-US" sz="2000" b="1" dirty="0" smtClean="0">
                <a:solidFill>
                  <a:srgbClr val="002060"/>
                </a:solidFill>
              </a:rPr>
              <a:t>SCOTTS CORNERS BUSINESS DISTRICT SEPTIC/WATER TREATMENT</a:t>
            </a:r>
          </a:p>
        </p:txBody>
      </p:sp>
      <p:sp>
        <p:nvSpPr>
          <p:cNvPr id="4" name="TextBox 3"/>
          <p:cNvSpPr txBox="1"/>
          <p:nvPr/>
        </p:nvSpPr>
        <p:spPr>
          <a:xfrm>
            <a:off x="457200" y="6169970"/>
            <a:ext cx="7896713" cy="600164"/>
          </a:xfrm>
          <a:prstGeom prst="rect">
            <a:avLst/>
          </a:prstGeom>
          <a:noFill/>
        </p:spPr>
        <p:txBody>
          <a:bodyPr wrap="square" rtlCol="0">
            <a:spAutoFit/>
          </a:bodyPr>
          <a:lstStyle/>
          <a:p>
            <a:pPr marL="230188" indent="-230188"/>
            <a:r>
              <a:rPr lang="en-US" sz="1100" dirty="0" smtClean="0"/>
              <a:t>11.  Do you agree that the town as a whole should share in the financing/funding to solve the septic problems in and around the Scotts Corners Business District?</a:t>
            </a:r>
          </a:p>
          <a:p>
            <a:r>
              <a:rPr lang="en-US" sz="1100" dirty="0" smtClean="0"/>
              <a:t>12.  Would your answer change if the septic problem could only be solved by having the whole town share in the financing or funding?</a:t>
            </a:r>
          </a:p>
        </p:txBody>
      </p:sp>
      <p:graphicFrame>
        <p:nvGraphicFramePr>
          <p:cNvPr id="5" name="Chart 4"/>
          <p:cNvGraphicFramePr/>
          <p:nvPr>
            <p:extLst>
              <p:ext uri="{D42A27DB-BD31-4B8C-83A1-F6EECF244321}">
                <p14:modId xmlns:p14="http://schemas.microsoft.com/office/powerpoint/2010/main" val="2374743316"/>
              </p:ext>
            </p:extLst>
          </p:nvPr>
        </p:nvGraphicFramePr>
        <p:xfrm>
          <a:off x="932156" y="3408456"/>
          <a:ext cx="2707690" cy="232651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32157" y="2664806"/>
            <a:ext cx="2707689" cy="523220"/>
          </a:xfrm>
          <a:prstGeom prst="rect">
            <a:avLst/>
          </a:prstGeom>
          <a:noFill/>
        </p:spPr>
        <p:txBody>
          <a:bodyPr wrap="square" rtlCol="0">
            <a:spAutoFit/>
          </a:bodyPr>
          <a:lstStyle/>
          <a:p>
            <a:pPr algn="ctr"/>
            <a:r>
              <a:rPr lang="en-US" sz="1400" b="1" dirty="0" smtClean="0"/>
              <a:t>Should the Town, as a Whole, Share Financial Responsibility</a:t>
            </a:r>
            <a:endParaRPr lang="en-US" sz="1400" b="1" dirty="0"/>
          </a:p>
        </p:txBody>
      </p:sp>
      <p:sp>
        <p:nvSpPr>
          <p:cNvPr id="7" name="Rectangle 6"/>
          <p:cNvSpPr/>
          <p:nvPr/>
        </p:nvSpPr>
        <p:spPr>
          <a:xfrm>
            <a:off x="457201" y="1488267"/>
            <a:ext cx="8229600" cy="1200329"/>
          </a:xfrm>
          <a:prstGeom prst="rect">
            <a:avLst/>
          </a:prstGeom>
        </p:spPr>
        <p:txBody>
          <a:bodyPr wrap="square">
            <a:spAutoFit/>
          </a:bodyPr>
          <a:lstStyle/>
          <a:p>
            <a:pPr algn="just"/>
            <a:r>
              <a:rPr lang="en-US" sz="1200" dirty="0" smtClean="0"/>
              <a:t>While nearly half (47%) agreed that the town, as a whole, should share the financial burdens of correcting the Scotts Corners septic issues, one-in-four (26%) said it wasn’t the whole towns responsibility. An additional 27% were unsure at the time of the survey. </a:t>
            </a:r>
          </a:p>
          <a:p>
            <a:pPr algn="just"/>
            <a:endParaRPr lang="en-US" sz="1200" dirty="0" smtClean="0"/>
          </a:p>
          <a:p>
            <a:pPr algn="just"/>
            <a:r>
              <a:rPr lang="en-US" sz="1200" dirty="0" smtClean="0"/>
              <a:t>When presented with the possibility of only solving the Scotts Corners septic problems if the whole town funded the project, only 12% would change their minds and accept financial responsibility. </a:t>
            </a:r>
          </a:p>
        </p:txBody>
      </p:sp>
      <p:graphicFrame>
        <p:nvGraphicFramePr>
          <p:cNvPr id="8" name="Chart 7"/>
          <p:cNvGraphicFramePr/>
          <p:nvPr>
            <p:extLst>
              <p:ext uri="{D42A27DB-BD31-4B8C-83A1-F6EECF244321}">
                <p14:modId xmlns:p14="http://schemas.microsoft.com/office/powerpoint/2010/main" val="1105664821"/>
              </p:ext>
            </p:extLst>
          </p:nvPr>
        </p:nvGraphicFramePr>
        <p:xfrm>
          <a:off x="5468644" y="3429000"/>
          <a:ext cx="2752077" cy="230597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68643" y="2684036"/>
            <a:ext cx="2752077" cy="738664"/>
          </a:xfrm>
          <a:prstGeom prst="rect">
            <a:avLst/>
          </a:prstGeom>
          <a:noFill/>
        </p:spPr>
        <p:txBody>
          <a:bodyPr wrap="square" rtlCol="0">
            <a:spAutoFit/>
          </a:bodyPr>
          <a:lstStyle/>
          <a:p>
            <a:pPr algn="ctr"/>
            <a:r>
              <a:rPr lang="en-US" sz="1400" b="1" dirty="0" smtClean="0"/>
              <a:t>What if the Whole Town had to Participate in </a:t>
            </a:r>
          </a:p>
          <a:p>
            <a:pPr algn="ctr"/>
            <a:r>
              <a:rPr lang="en-US" sz="1400" b="1" dirty="0" smtClean="0"/>
              <a:t>Funding? Base n=149</a:t>
            </a:r>
            <a:endParaRPr lang="en-US" sz="1400" b="1" dirty="0"/>
          </a:p>
        </p:txBody>
      </p:sp>
    </p:spTree>
    <p:extLst>
      <p:ext uri="{BB962C8B-B14F-4D97-AF65-F5344CB8AC3E}">
        <p14:creationId xmlns:p14="http://schemas.microsoft.com/office/powerpoint/2010/main" val="164135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PAGE </a:t>
            </a:r>
            <a:fld id="{2066355A-084C-D24E-9AD2-7E4FC41EA627}" type="slidenum">
              <a:rPr lang="en-US" smtClean="0"/>
              <a:t>19</a:t>
            </a:fld>
            <a:endParaRPr lang="en-US" dirty="0"/>
          </a:p>
        </p:txBody>
      </p:sp>
      <p:sp>
        <p:nvSpPr>
          <p:cNvPr id="3" name="TextBox 2"/>
          <p:cNvSpPr txBox="1"/>
          <p:nvPr/>
        </p:nvSpPr>
        <p:spPr>
          <a:xfrm>
            <a:off x="532660" y="1012553"/>
            <a:ext cx="8154140" cy="400110"/>
          </a:xfrm>
          <a:prstGeom prst="rect">
            <a:avLst/>
          </a:prstGeom>
          <a:noFill/>
        </p:spPr>
        <p:txBody>
          <a:bodyPr wrap="square" rtlCol="0">
            <a:spAutoFit/>
          </a:bodyPr>
          <a:lstStyle/>
          <a:p>
            <a:pPr algn="ctr"/>
            <a:r>
              <a:rPr lang="en-US" sz="2000" b="1" dirty="0" smtClean="0">
                <a:solidFill>
                  <a:srgbClr val="002060"/>
                </a:solidFill>
              </a:rPr>
              <a:t>PATRONAGE OF OTHER AREA TOWNS</a:t>
            </a:r>
          </a:p>
        </p:txBody>
      </p:sp>
      <p:sp>
        <p:nvSpPr>
          <p:cNvPr id="4" name="TextBox 3"/>
          <p:cNvSpPr txBox="1"/>
          <p:nvPr/>
        </p:nvSpPr>
        <p:spPr>
          <a:xfrm>
            <a:off x="457200" y="6498850"/>
            <a:ext cx="5479385" cy="261610"/>
          </a:xfrm>
          <a:prstGeom prst="rect">
            <a:avLst/>
          </a:prstGeom>
          <a:noFill/>
        </p:spPr>
        <p:txBody>
          <a:bodyPr wrap="square" rtlCol="0">
            <a:spAutoFit/>
          </a:bodyPr>
          <a:lstStyle/>
          <a:p>
            <a:r>
              <a:rPr lang="en-US" sz="1100" dirty="0" smtClean="0"/>
              <a:t>13.  How often do you or other family members patronize businesses in each of these areas? </a:t>
            </a:r>
          </a:p>
        </p:txBody>
      </p:sp>
      <p:graphicFrame>
        <p:nvGraphicFramePr>
          <p:cNvPr id="5" name="Table 4"/>
          <p:cNvGraphicFramePr>
            <a:graphicFrameLocks noGrp="1"/>
          </p:cNvGraphicFramePr>
          <p:nvPr>
            <p:extLst>
              <p:ext uri="{D42A27DB-BD31-4B8C-83A1-F6EECF244321}">
                <p14:modId xmlns:p14="http://schemas.microsoft.com/office/powerpoint/2010/main" val="3493379162"/>
              </p:ext>
            </p:extLst>
          </p:nvPr>
        </p:nvGraphicFramePr>
        <p:xfrm>
          <a:off x="905774" y="1403377"/>
          <a:ext cx="7332451" cy="5120640"/>
        </p:xfrm>
        <a:graphic>
          <a:graphicData uri="http://schemas.openxmlformats.org/drawingml/2006/table">
            <a:tbl>
              <a:tblPr firstRow="1" bandRow="1">
                <a:tableStyleId>{D27102A9-8310-4765-A935-A1911B00CA55}</a:tableStyleId>
              </a:tblPr>
              <a:tblGrid>
                <a:gridCol w="1828800"/>
                <a:gridCol w="940279"/>
                <a:gridCol w="897147"/>
                <a:gridCol w="940279"/>
                <a:gridCol w="905774"/>
                <a:gridCol w="923026"/>
                <a:gridCol w="897146"/>
              </a:tblGrid>
              <a:tr h="718457">
                <a:tc>
                  <a:txBody>
                    <a:bodyPr/>
                    <a:lstStyle/>
                    <a:p>
                      <a:pPr algn="ctr"/>
                      <a:endParaRPr lang="en-US" sz="1400" b="1" dirty="0">
                        <a:solidFill>
                          <a:schemeClr val="tx1"/>
                        </a:solidFill>
                      </a:endParaRPr>
                    </a:p>
                  </a:txBody>
                  <a:tcPr/>
                </a:tc>
                <a:tc>
                  <a:txBody>
                    <a:bodyPr/>
                    <a:lstStyle/>
                    <a:p>
                      <a:pPr algn="ctr"/>
                      <a:r>
                        <a:rPr lang="en-US" sz="1400" dirty="0" smtClean="0"/>
                        <a:t>Net </a:t>
                      </a:r>
                    </a:p>
                    <a:p>
                      <a:pPr algn="ctr"/>
                      <a:r>
                        <a:rPr lang="en-US" sz="1400" dirty="0" smtClean="0"/>
                        <a:t>Any </a:t>
                      </a:r>
                    </a:p>
                    <a:p>
                      <a:pPr algn="ctr"/>
                      <a:r>
                        <a:rPr lang="en-US" sz="1400" dirty="0" smtClean="0"/>
                        <a:t>Visit</a:t>
                      </a:r>
                      <a:endParaRPr lang="en-US" sz="1400" b="1" dirty="0">
                        <a:solidFill>
                          <a:schemeClr val="tx1"/>
                        </a:solidFill>
                      </a:endParaRPr>
                    </a:p>
                  </a:txBody>
                  <a:tcPr/>
                </a:tc>
                <a:tc>
                  <a:txBody>
                    <a:bodyPr/>
                    <a:lstStyle/>
                    <a:p>
                      <a:pPr algn="ctr"/>
                      <a:endParaRPr lang="en-US" sz="1400" dirty="0" smtClean="0"/>
                    </a:p>
                    <a:p>
                      <a:pPr algn="ctr"/>
                      <a:endParaRPr lang="en-US" sz="1400" dirty="0" smtClean="0"/>
                    </a:p>
                    <a:p>
                      <a:pPr algn="ctr"/>
                      <a:r>
                        <a:rPr lang="en-US" sz="1400" dirty="0" smtClean="0"/>
                        <a:t>Daily</a:t>
                      </a:r>
                      <a:endParaRPr lang="en-US" sz="1400" b="1" dirty="0">
                        <a:solidFill>
                          <a:schemeClr val="tx1"/>
                        </a:solidFill>
                      </a:endParaRPr>
                    </a:p>
                  </a:txBody>
                  <a:tcPr/>
                </a:tc>
                <a:tc>
                  <a:txBody>
                    <a:bodyPr/>
                    <a:lstStyle/>
                    <a:p>
                      <a:pPr algn="ctr"/>
                      <a:endParaRPr lang="en-US" sz="1400" dirty="0" smtClean="0"/>
                    </a:p>
                    <a:p>
                      <a:pPr algn="ctr"/>
                      <a:endParaRPr lang="en-US" sz="1400" dirty="0" smtClean="0"/>
                    </a:p>
                    <a:p>
                      <a:pPr algn="ctr"/>
                      <a:r>
                        <a:rPr lang="en-US" sz="1400" dirty="0" smtClean="0"/>
                        <a:t>Weekly</a:t>
                      </a:r>
                      <a:endParaRPr lang="en-US" sz="1400" b="1" dirty="0">
                        <a:solidFill>
                          <a:schemeClr val="tx1"/>
                        </a:solidFill>
                      </a:endParaRPr>
                    </a:p>
                  </a:txBody>
                  <a:tcPr/>
                </a:tc>
                <a:tc>
                  <a:txBody>
                    <a:bodyPr/>
                    <a:lstStyle/>
                    <a:p>
                      <a:pPr algn="ctr"/>
                      <a:endParaRPr lang="en-US" sz="1400" dirty="0" smtClean="0"/>
                    </a:p>
                    <a:p>
                      <a:pPr algn="ctr"/>
                      <a:endParaRPr lang="en-US" sz="1400" dirty="0" smtClean="0"/>
                    </a:p>
                    <a:p>
                      <a:pPr algn="ctr"/>
                      <a:r>
                        <a:rPr lang="en-US" sz="1400" dirty="0" smtClean="0"/>
                        <a:t>Monthly</a:t>
                      </a:r>
                      <a:endParaRPr lang="en-US" sz="1400" b="1" dirty="0">
                        <a:solidFill>
                          <a:schemeClr val="tx1"/>
                        </a:solidFill>
                      </a:endParaRPr>
                    </a:p>
                  </a:txBody>
                  <a:tcPr/>
                </a:tc>
                <a:tc>
                  <a:txBody>
                    <a:bodyPr/>
                    <a:lstStyle/>
                    <a:p>
                      <a:pPr algn="ctr"/>
                      <a:r>
                        <a:rPr lang="en-US" sz="1400" baseline="0" dirty="0" smtClean="0"/>
                        <a:t>Less </a:t>
                      </a:r>
                    </a:p>
                    <a:p>
                      <a:pPr algn="ctr"/>
                      <a:r>
                        <a:rPr lang="en-US" sz="1400" baseline="0" dirty="0" smtClean="0"/>
                        <a:t>Than Monthly</a:t>
                      </a:r>
                      <a:endParaRPr lang="en-US" sz="1400" b="1" dirty="0">
                        <a:solidFill>
                          <a:schemeClr val="tx1"/>
                        </a:solidFill>
                      </a:endParaRPr>
                    </a:p>
                  </a:txBody>
                  <a:tcPr/>
                </a:tc>
                <a:tc>
                  <a:txBody>
                    <a:bodyPr/>
                    <a:lstStyle/>
                    <a:p>
                      <a:pPr algn="ctr"/>
                      <a:r>
                        <a:rPr lang="en-US" sz="1400" dirty="0" smtClean="0"/>
                        <a:t>Average Monthly Visits</a:t>
                      </a:r>
                      <a:endParaRPr lang="en-US" sz="1400" b="1" dirty="0">
                        <a:solidFill>
                          <a:schemeClr val="tx1"/>
                        </a:solidFill>
                      </a:endParaRPr>
                    </a:p>
                  </a:txBody>
                  <a:tcPr/>
                </a:tc>
              </a:tr>
              <a:tr h="269421">
                <a:tc>
                  <a:txBody>
                    <a:bodyPr/>
                    <a:lstStyle/>
                    <a:p>
                      <a:r>
                        <a:rPr lang="en-US" sz="1200" dirty="0" smtClean="0"/>
                        <a:t>Mount Kisco</a:t>
                      </a:r>
                      <a:endParaRPr lang="en-US" sz="1200" dirty="0"/>
                    </a:p>
                  </a:txBody>
                  <a:tcPr/>
                </a:tc>
                <a:tc>
                  <a:txBody>
                    <a:bodyPr/>
                    <a:lstStyle/>
                    <a:p>
                      <a:pPr algn="ctr"/>
                      <a:r>
                        <a:rPr lang="en-US" sz="1200" u="sng" dirty="0" smtClean="0"/>
                        <a:t>96%</a:t>
                      </a:r>
                      <a:endParaRPr lang="en-US" sz="1200" b="1" u="sng" dirty="0">
                        <a:solidFill>
                          <a:schemeClr val="tx1"/>
                        </a:solidFill>
                      </a:endParaRPr>
                    </a:p>
                  </a:txBody>
                  <a:tcPr/>
                </a:tc>
                <a:tc>
                  <a:txBody>
                    <a:bodyPr/>
                    <a:lstStyle/>
                    <a:p>
                      <a:pPr algn="ctr"/>
                      <a:r>
                        <a:rPr lang="en-US" sz="1200" dirty="0" smtClean="0"/>
                        <a:t>10%</a:t>
                      </a:r>
                      <a:endParaRPr lang="en-US" sz="1200" b="1" dirty="0"/>
                    </a:p>
                  </a:txBody>
                  <a:tcPr/>
                </a:tc>
                <a:tc>
                  <a:txBody>
                    <a:bodyPr/>
                    <a:lstStyle/>
                    <a:p>
                      <a:pPr algn="ctr"/>
                      <a:r>
                        <a:rPr lang="en-US" sz="1200" dirty="0" smtClean="0"/>
                        <a:t>38%</a:t>
                      </a:r>
                      <a:endParaRPr lang="en-US" sz="1200" b="1" dirty="0"/>
                    </a:p>
                  </a:txBody>
                  <a:tcPr/>
                </a:tc>
                <a:tc>
                  <a:txBody>
                    <a:bodyPr/>
                    <a:lstStyle/>
                    <a:p>
                      <a:pPr algn="ctr"/>
                      <a:r>
                        <a:rPr lang="en-US" sz="1200" dirty="0" smtClean="0"/>
                        <a:t>29%</a:t>
                      </a:r>
                      <a:endParaRPr lang="en-US" sz="1200" b="1" dirty="0"/>
                    </a:p>
                  </a:txBody>
                  <a:tcPr/>
                </a:tc>
                <a:tc>
                  <a:txBody>
                    <a:bodyPr/>
                    <a:lstStyle/>
                    <a:p>
                      <a:pPr algn="ctr"/>
                      <a:r>
                        <a:rPr lang="en-US" sz="1200" dirty="0" smtClean="0"/>
                        <a:t>19%</a:t>
                      </a:r>
                      <a:endParaRPr lang="en-US" sz="1200" b="1" dirty="0"/>
                    </a:p>
                  </a:txBody>
                  <a:tcPr/>
                </a:tc>
                <a:tc>
                  <a:txBody>
                    <a:bodyPr/>
                    <a:lstStyle/>
                    <a:p>
                      <a:pPr algn="ctr"/>
                      <a:r>
                        <a:rPr lang="en-US" sz="1200" dirty="0" smtClean="0"/>
                        <a:t>5.0</a:t>
                      </a:r>
                      <a:endParaRPr lang="en-US" sz="1200" b="1" dirty="0"/>
                    </a:p>
                  </a:txBody>
                  <a:tcPr/>
                </a:tc>
              </a:tr>
              <a:tr h="269421">
                <a:tc>
                  <a:txBody>
                    <a:bodyPr/>
                    <a:lstStyle/>
                    <a:p>
                      <a:r>
                        <a:rPr lang="en-US" sz="1200" dirty="0" smtClean="0"/>
                        <a:t>Bedford</a:t>
                      </a:r>
                    </a:p>
                  </a:txBody>
                  <a:tcPr/>
                </a:tc>
                <a:tc>
                  <a:txBody>
                    <a:bodyPr/>
                    <a:lstStyle/>
                    <a:p>
                      <a:pPr algn="ctr"/>
                      <a:r>
                        <a:rPr lang="en-US" sz="1200" u="sng" dirty="0" smtClean="0"/>
                        <a:t>95%</a:t>
                      </a:r>
                      <a:endParaRPr lang="en-US" sz="1200" b="1" u="sng" dirty="0">
                        <a:solidFill>
                          <a:schemeClr val="tx1"/>
                        </a:solidFill>
                      </a:endParaRPr>
                    </a:p>
                  </a:txBody>
                  <a:tcPr/>
                </a:tc>
                <a:tc>
                  <a:txBody>
                    <a:bodyPr/>
                    <a:lstStyle/>
                    <a:p>
                      <a:pPr algn="ctr"/>
                      <a:r>
                        <a:rPr lang="en-US" sz="1200" dirty="0" smtClean="0"/>
                        <a:t>10%</a:t>
                      </a:r>
                      <a:endParaRPr lang="en-US" sz="1200" b="1" dirty="0"/>
                    </a:p>
                  </a:txBody>
                  <a:tcPr/>
                </a:tc>
                <a:tc>
                  <a:txBody>
                    <a:bodyPr/>
                    <a:lstStyle/>
                    <a:p>
                      <a:pPr algn="ctr"/>
                      <a:r>
                        <a:rPr lang="en-US" sz="1200" dirty="0" smtClean="0"/>
                        <a:t>40%</a:t>
                      </a:r>
                      <a:endParaRPr lang="en-US" sz="1200" b="1" dirty="0"/>
                    </a:p>
                  </a:txBody>
                  <a:tcPr/>
                </a:tc>
                <a:tc>
                  <a:txBody>
                    <a:bodyPr/>
                    <a:lstStyle/>
                    <a:p>
                      <a:pPr algn="ctr"/>
                      <a:r>
                        <a:rPr lang="en-US" sz="1200" dirty="0" smtClean="0"/>
                        <a:t>24%</a:t>
                      </a:r>
                      <a:endParaRPr lang="en-US" sz="1200" b="1" dirty="0"/>
                    </a:p>
                  </a:txBody>
                  <a:tcPr/>
                </a:tc>
                <a:tc>
                  <a:txBody>
                    <a:bodyPr/>
                    <a:lstStyle/>
                    <a:p>
                      <a:pPr algn="ctr"/>
                      <a:r>
                        <a:rPr lang="en-US" sz="1200" dirty="0" smtClean="0"/>
                        <a:t>22%</a:t>
                      </a:r>
                      <a:endParaRPr lang="en-US" sz="1200" b="1" dirty="0"/>
                    </a:p>
                  </a:txBody>
                  <a:tcPr/>
                </a:tc>
                <a:tc>
                  <a:txBody>
                    <a:bodyPr/>
                    <a:lstStyle/>
                    <a:p>
                      <a:pPr algn="ctr"/>
                      <a:r>
                        <a:rPr lang="en-US" sz="1200" dirty="0" smtClean="0"/>
                        <a:t>4.8</a:t>
                      </a:r>
                      <a:endParaRPr lang="en-US" sz="1200" b="1" dirty="0"/>
                    </a:p>
                  </a:txBody>
                  <a:tcPr/>
                </a:tc>
              </a:tr>
              <a:tr h="269421">
                <a:tc>
                  <a:txBody>
                    <a:bodyPr/>
                    <a:lstStyle/>
                    <a:p>
                      <a:r>
                        <a:rPr lang="en-US" sz="1200" dirty="0" smtClean="0"/>
                        <a:t>Stamford</a:t>
                      </a:r>
                      <a:endParaRPr lang="en-US" sz="1200" dirty="0"/>
                    </a:p>
                  </a:txBody>
                  <a:tcPr/>
                </a:tc>
                <a:tc>
                  <a:txBody>
                    <a:bodyPr/>
                    <a:lstStyle/>
                    <a:p>
                      <a:pPr algn="ctr"/>
                      <a:r>
                        <a:rPr lang="en-US" sz="1200" u="sng" dirty="0" smtClean="0"/>
                        <a:t>94%</a:t>
                      </a:r>
                      <a:endParaRPr lang="en-US" sz="1200" b="1" u="sng" dirty="0"/>
                    </a:p>
                  </a:txBody>
                  <a:tcPr/>
                </a:tc>
                <a:tc>
                  <a:txBody>
                    <a:bodyPr/>
                    <a:lstStyle/>
                    <a:p>
                      <a:pPr algn="ctr"/>
                      <a:r>
                        <a:rPr lang="en-US" sz="1200" dirty="0" smtClean="0"/>
                        <a:t>9%</a:t>
                      </a:r>
                      <a:endParaRPr lang="en-US" sz="1200" b="1" dirty="0"/>
                    </a:p>
                  </a:txBody>
                  <a:tcPr/>
                </a:tc>
                <a:tc>
                  <a:txBody>
                    <a:bodyPr/>
                    <a:lstStyle/>
                    <a:p>
                      <a:pPr algn="ctr"/>
                      <a:r>
                        <a:rPr lang="en-US" sz="1200" dirty="0" smtClean="0"/>
                        <a:t>39%</a:t>
                      </a:r>
                      <a:endParaRPr lang="en-US" sz="1200" b="1" dirty="0"/>
                    </a:p>
                  </a:txBody>
                  <a:tcPr/>
                </a:tc>
                <a:tc>
                  <a:txBody>
                    <a:bodyPr/>
                    <a:lstStyle/>
                    <a:p>
                      <a:pPr algn="ctr"/>
                      <a:r>
                        <a:rPr lang="en-US" sz="1200" dirty="0" smtClean="0"/>
                        <a:t>26%</a:t>
                      </a:r>
                      <a:endParaRPr lang="en-US" sz="1200" b="1" dirty="0"/>
                    </a:p>
                  </a:txBody>
                  <a:tcPr/>
                </a:tc>
                <a:tc>
                  <a:txBody>
                    <a:bodyPr/>
                    <a:lstStyle/>
                    <a:p>
                      <a:pPr algn="ctr"/>
                      <a:r>
                        <a:rPr lang="en-US" sz="1200" dirty="0" smtClean="0"/>
                        <a:t>20%</a:t>
                      </a:r>
                      <a:endParaRPr lang="en-US" sz="1200" b="1" dirty="0"/>
                    </a:p>
                  </a:txBody>
                  <a:tcPr/>
                </a:tc>
                <a:tc>
                  <a:txBody>
                    <a:bodyPr/>
                    <a:lstStyle/>
                    <a:p>
                      <a:pPr algn="ctr"/>
                      <a:r>
                        <a:rPr lang="en-US" sz="1200" dirty="0" smtClean="0"/>
                        <a:t>4.7</a:t>
                      </a:r>
                      <a:endParaRPr lang="en-US" sz="1200" b="1" dirty="0"/>
                    </a:p>
                  </a:txBody>
                  <a:tcPr/>
                </a:tc>
              </a:tr>
              <a:tr h="269421">
                <a:tc>
                  <a:txBody>
                    <a:bodyPr/>
                    <a:lstStyle/>
                    <a:p>
                      <a:r>
                        <a:rPr lang="en-US" sz="1200" dirty="0" smtClean="0"/>
                        <a:t>New Canaan</a:t>
                      </a:r>
                      <a:endParaRPr lang="en-US" sz="1200" dirty="0"/>
                    </a:p>
                  </a:txBody>
                  <a:tcPr/>
                </a:tc>
                <a:tc>
                  <a:txBody>
                    <a:bodyPr/>
                    <a:lstStyle/>
                    <a:p>
                      <a:pPr algn="ctr"/>
                      <a:r>
                        <a:rPr lang="en-US" sz="1200" u="sng" dirty="0" smtClean="0"/>
                        <a:t>93%</a:t>
                      </a:r>
                      <a:endParaRPr lang="en-US" sz="1200" b="1" u="sng" dirty="0"/>
                    </a:p>
                  </a:txBody>
                  <a:tcPr/>
                </a:tc>
                <a:tc>
                  <a:txBody>
                    <a:bodyPr/>
                    <a:lstStyle/>
                    <a:p>
                      <a:pPr algn="ctr"/>
                      <a:r>
                        <a:rPr lang="en-US" sz="1200" dirty="0" smtClean="0"/>
                        <a:t>13%</a:t>
                      </a:r>
                      <a:endParaRPr lang="en-US" sz="1200" b="1" dirty="0"/>
                    </a:p>
                  </a:txBody>
                  <a:tcPr/>
                </a:tc>
                <a:tc>
                  <a:txBody>
                    <a:bodyPr/>
                    <a:lstStyle/>
                    <a:p>
                      <a:pPr algn="ctr"/>
                      <a:r>
                        <a:rPr lang="en-US" sz="1200" dirty="0" smtClean="0"/>
                        <a:t>38%</a:t>
                      </a:r>
                      <a:endParaRPr lang="en-US" sz="1200" b="1" dirty="0"/>
                    </a:p>
                  </a:txBody>
                  <a:tcPr/>
                </a:tc>
                <a:tc>
                  <a:txBody>
                    <a:bodyPr/>
                    <a:lstStyle/>
                    <a:p>
                      <a:pPr algn="ctr"/>
                      <a:r>
                        <a:rPr lang="en-US" sz="1200" dirty="0" smtClean="0"/>
                        <a:t>25%</a:t>
                      </a:r>
                      <a:endParaRPr lang="en-US" sz="1200" b="1" dirty="0"/>
                    </a:p>
                  </a:txBody>
                  <a:tcPr/>
                </a:tc>
                <a:tc>
                  <a:txBody>
                    <a:bodyPr/>
                    <a:lstStyle/>
                    <a:p>
                      <a:pPr algn="ctr"/>
                      <a:r>
                        <a:rPr lang="en-US" sz="1200" dirty="0" smtClean="0"/>
                        <a:t>18%</a:t>
                      </a:r>
                      <a:endParaRPr lang="en-US" sz="1200" b="1" dirty="0"/>
                    </a:p>
                  </a:txBody>
                  <a:tcPr/>
                </a:tc>
                <a:tc>
                  <a:txBody>
                    <a:bodyPr/>
                    <a:lstStyle/>
                    <a:p>
                      <a:pPr algn="ctr"/>
                      <a:r>
                        <a:rPr lang="en-US" sz="1200" dirty="0" smtClean="0"/>
                        <a:t>5.7</a:t>
                      </a:r>
                      <a:endParaRPr lang="en-US" sz="1200" b="1" dirty="0"/>
                    </a:p>
                  </a:txBody>
                  <a:tcPr/>
                </a:tc>
              </a:tr>
              <a:tr h="269421">
                <a:tc>
                  <a:txBody>
                    <a:bodyPr/>
                    <a:lstStyle/>
                    <a:p>
                      <a:r>
                        <a:rPr lang="en-US" sz="1200" dirty="0" smtClean="0"/>
                        <a:t>Bedford</a:t>
                      </a:r>
                      <a:r>
                        <a:rPr lang="en-US" sz="1200" baseline="0" dirty="0" smtClean="0"/>
                        <a:t> Hills</a:t>
                      </a:r>
                      <a:endParaRPr lang="en-US" sz="1200" dirty="0"/>
                    </a:p>
                  </a:txBody>
                  <a:tcPr/>
                </a:tc>
                <a:tc>
                  <a:txBody>
                    <a:bodyPr/>
                    <a:lstStyle/>
                    <a:p>
                      <a:pPr algn="ctr"/>
                      <a:r>
                        <a:rPr lang="en-US" sz="1200" u="sng" dirty="0" smtClean="0"/>
                        <a:t>86%</a:t>
                      </a:r>
                      <a:endParaRPr lang="en-US" sz="1200" b="1" u="sng" dirty="0"/>
                    </a:p>
                  </a:txBody>
                  <a:tcPr/>
                </a:tc>
                <a:tc>
                  <a:txBody>
                    <a:bodyPr/>
                    <a:lstStyle/>
                    <a:p>
                      <a:pPr algn="ctr"/>
                      <a:r>
                        <a:rPr lang="en-US" sz="1200" dirty="0" smtClean="0"/>
                        <a:t>5%</a:t>
                      </a:r>
                      <a:endParaRPr lang="en-US" sz="1200" b="1" dirty="0"/>
                    </a:p>
                  </a:txBody>
                  <a:tcPr/>
                </a:tc>
                <a:tc>
                  <a:txBody>
                    <a:bodyPr/>
                    <a:lstStyle/>
                    <a:p>
                      <a:pPr algn="ctr"/>
                      <a:r>
                        <a:rPr lang="en-US" sz="1200" dirty="0" smtClean="0"/>
                        <a:t>28%</a:t>
                      </a:r>
                      <a:endParaRPr lang="en-US" sz="1200" b="1" dirty="0"/>
                    </a:p>
                  </a:txBody>
                  <a:tcPr/>
                </a:tc>
                <a:tc>
                  <a:txBody>
                    <a:bodyPr/>
                    <a:lstStyle/>
                    <a:p>
                      <a:pPr algn="ctr"/>
                      <a:r>
                        <a:rPr lang="en-US" sz="1200" dirty="0" smtClean="0"/>
                        <a:t>28%</a:t>
                      </a:r>
                      <a:endParaRPr lang="en-US" sz="1200" b="1" dirty="0"/>
                    </a:p>
                  </a:txBody>
                  <a:tcPr/>
                </a:tc>
                <a:tc>
                  <a:txBody>
                    <a:bodyPr/>
                    <a:lstStyle/>
                    <a:p>
                      <a:pPr algn="ctr"/>
                      <a:r>
                        <a:rPr lang="en-US" sz="1200" dirty="0" smtClean="0"/>
                        <a:t>26%</a:t>
                      </a:r>
                      <a:endParaRPr lang="en-US" sz="1200" b="1" dirty="0"/>
                    </a:p>
                  </a:txBody>
                  <a:tcPr/>
                </a:tc>
                <a:tc>
                  <a:txBody>
                    <a:bodyPr/>
                    <a:lstStyle/>
                    <a:p>
                      <a:pPr algn="ctr"/>
                      <a:r>
                        <a:rPr lang="en-US" sz="1200" dirty="0" smtClean="0"/>
                        <a:t>3.0</a:t>
                      </a:r>
                      <a:endParaRPr lang="en-US" sz="1200" b="1" dirty="0"/>
                    </a:p>
                  </a:txBody>
                  <a:tcPr/>
                </a:tc>
              </a:tr>
              <a:tr h="269421">
                <a:tc>
                  <a:txBody>
                    <a:bodyPr/>
                    <a:lstStyle/>
                    <a:p>
                      <a:r>
                        <a:rPr lang="en-US" sz="1200" dirty="0" smtClean="0"/>
                        <a:t>New York City</a:t>
                      </a:r>
                      <a:endParaRPr lang="en-US" sz="1200" dirty="0"/>
                    </a:p>
                  </a:txBody>
                  <a:tcPr/>
                </a:tc>
                <a:tc>
                  <a:txBody>
                    <a:bodyPr/>
                    <a:lstStyle/>
                    <a:p>
                      <a:pPr algn="ctr"/>
                      <a:r>
                        <a:rPr lang="en-US" sz="1200" u="sng" dirty="0" smtClean="0"/>
                        <a:t>84%</a:t>
                      </a:r>
                      <a:endParaRPr lang="en-US" sz="1200" b="1" u="sng" dirty="0"/>
                    </a:p>
                  </a:txBody>
                  <a:tcPr/>
                </a:tc>
                <a:tc>
                  <a:txBody>
                    <a:bodyPr/>
                    <a:lstStyle/>
                    <a:p>
                      <a:pPr algn="ctr"/>
                      <a:r>
                        <a:rPr lang="en-US" sz="1200" dirty="0" smtClean="0"/>
                        <a:t>13%</a:t>
                      </a:r>
                      <a:endParaRPr lang="en-US" sz="1200" b="1" dirty="0"/>
                    </a:p>
                  </a:txBody>
                  <a:tcPr/>
                </a:tc>
                <a:tc>
                  <a:txBody>
                    <a:bodyPr/>
                    <a:lstStyle/>
                    <a:p>
                      <a:pPr algn="ctr"/>
                      <a:r>
                        <a:rPr lang="en-US" sz="1200" dirty="0" smtClean="0"/>
                        <a:t>16%</a:t>
                      </a:r>
                      <a:endParaRPr lang="en-US" sz="1200" b="1" dirty="0"/>
                    </a:p>
                  </a:txBody>
                  <a:tcPr/>
                </a:tc>
                <a:tc>
                  <a:txBody>
                    <a:bodyPr/>
                    <a:lstStyle/>
                    <a:p>
                      <a:pPr algn="ctr"/>
                      <a:r>
                        <a:rPr lang="en-US" sz="1200" dirty="0" smtClean="0"/>
                        <a:t>20%</a:t>
                      </a:r>
                      <a:endParaRPr lang="en-US" sz="1200" b="1" dirty="0"/>
                    </a:p>
                  </a:txBody>
                  <a:tcPr/>
                </a:tc>
                <a:tc>
                  <a:txBody>
                    <a:bodyPr/>
                    <a:lstStyle/>
                    <a:p>
                      <a:pPr algn="ctr"/>
                      <a:r>
                        <a:rPr lang="en-US" sz="1200" dirty="0" smtClean="0"/>
                        <a:t>35%</a:t>
                      </a:r>
                      <a:endParaRPr lang="en-US" sz="1200" b="1" dirty="0"/>
                    </a:p>
                  </a:txBody>
                  <a:tcPr/>
                </a:tc>
                <a:tc>
                  <a:txBody>
                    <a:bodyPr/>
                    <a:lstStyle/>
                    <a:p>
                      <a:pPr algn="ctr"/>
                      <a:r>
                        <a:rPr lang="en-US" sz="1200" dirty="0" smtClean="0"/>
                        <a:t>5.0</a:t>
                      </a:r>
                      <a:endParaRPr lang="en-US" sz="1200" b="1" dirty="0"/>
                    </a:p>
                  </a:txBody>
                  <a:tcPr/>
                </a:tc>
              </a:tr>
              <a:tr h="269421">
                <a:tc>
                  <a:txBody>
                    <a:bodyPr/>
                    <a:lstStyle/>
                    <a:p>
                      <a:r>
                        <a:rPr lang="en-US" sz="1200" dirty="0" smtClean="0"/>
                        <a:t>Norwalk</a:t>
                      </a:r>
                      <a:endParaRPr lang="en-US" sz="1200" dirty="0"/>
                    </a:p>
                  </a:txBody>
                  <a:tcPr/>
                </a:tc>
                <a:tc>
                  <a:txBody>
                    <a:bodyPr/>
                    <a:lstStyle/>
                    <a:p>
                      <a:pPr algn="ctr"/>
                      <a:r>
                        <a:rPr lang="en-US" sz="1200" u="sng" dirty="0" smtClean="0"/>
                        <a:t>82%</a:t>
                      </a:r>
                      <a:endParaRPr lang="en-US" sz="1200" b="1" u="sng" dirty="0"/>
                    </a:p>
                  </a:txBody>
                  <a:tcPr/>
                </a:tc>
                <a:tc>
                  <a:txBody>
                    <a:bodyPr/>
                    <a:lstStyle/>
                    <a:p>
                      <a:pPr algn="ctr"/>
                      <a:r>
                        <a:rPr lang="en-US" sz="1200" dirty="0" smtClean="0"/>
                        <a:t>2%</a:t>
                      </a:r>
                      <a:endParaRPr lang="en-US" sz="1200" b="1" dirty="0"/>
                    </a:p>
                  </a:txBody>
                  <a:tcPr/>
                </a:tc>
                <a:tc>
                  <a:txBody>
                    <a:bodyPr/>
                    <a:lstStyle/>
                    <a:p>
                      <a:pPr algn="ctr"/>
                      <a:r>
                        <a:rPr lang="en-US" sz="1200" dirty="0" smtClean="0"/>
                        <a:t>22%</a:t>
                      </a:r>
                      <a:endParaRPr lang="en-US" sz="1200" b="1" dirty="0"/>
                    </a:p>
                  </a:txBody>
                  <a:tcPr/>
                </a:tc>
                <a:tc>
                  <a:txBody>
                    <a:bodyPr/>
                    <a:lstStyle/>
                    <a:p>
                      <a:pPr algn="ctr"/>
                      <a:r>
                        <a:rPr lang="en-US" sz="1200" dirty="0" smtClean="0"/>
                        <a:t>28%</a:t>
                      </a:r>
                      <a:endParaRPr lang="en-US" sz="1200" b="1" dirty="0"/>
                    </a:p>
                  </a:txBody>
                  <a:tcPr/>
                </a:tc>
                <a:tc>
                  <a:txBody>
                    <a:bodyPr/>
                    <a:lstStyle/>
                    <a:p>
                      <a:pPr algn="ctr"/>
                      <a:r>
                        <a:rPr lang="en-US" sz="1200" dirty="0" smtClean="0"/>
                        <a:t>30%</a:t>
                      </a:r>
                      <a:endParaRPr lang="en-US" sz="1200" b="1" dirty="0"/>
                    </a:p>
                  </a:txBody>
                  <a:tcPr/>
                </a:tc>
                <a:tc>
                  <a:txBody>
                    <a:bodyPr/>
                    <a:lstStyle/>
                    <a:p>
                      <a:pPr algn="ctr"/>
                      <a:r>
                        <a:rPr lang="en-US" sz="1200" dirty="0" smtClean="0"/>
                        <a:t>1.8</a:t>
                      </a:r>
                      <a:endParaRPr lang="en-US" sz="1200" b="1" dirty="0"/>
                    </a:p>
                  </a:txBody>
                  <a:tcPr/>
                </a:tc>
              </a:tr>
              <a:tr h="269421">
                <a:tc>
                  <a:txBody>
                    <a:bodyPr/>
                    <a:lstStyle/>
                    <a:p>
                      <a:r>
                        <a:rPr lang="en-US" sz="1200" dirty="0" smtClean="0"/>
                        <a:t>Katonah</a:t>
                      </a:r>
                      <a:endParaRPr lang="en-US" sz="1200" dirty="0"/>
                    </a:p>
                  </a:txBody>
                  <a:tcPr/>
                </a:tc>
                <a:tc>
                  <a:txBody>
                    <a:bodyPr/>
                    <a:lstStyle/>
                    <a:p>
                      <a:pPr algn="ctr"/>
                      <a:r>
                        <a:rPr lang="en-US" sz="1200" u="sng" dirty="0" smtClean="0"/>
                        <a:t>79%</a:t>
                      </a:r>
                      <a:endParaRPr lang="en-US" sz="1200" b="1" u="sng" dirty="0"/>
                    </a:p>
                  </a:txBody>
                  <a:tcPr/>
                </a:tc>
                <a:tc>
                  <a:txBody>
                    <a:bodyPr/>
                    <a:lstStyle/>
                    <a:p>
                      <a:pPr algn="ctr"/>
                      <a:r>
                        <a:rPr lang="en-US" sz="1200" dirty="0" smtClean="0"/>
                        <a:t>2%</a:t>
                      </a:r>
                      <a:endParaRPr lang="en-US" sz="1200" b="1" dirty="0"/>
                    </a:p>
                  </a:txBody>
                  <a:tcPr/>
                </a:tc>
                <a:tc>
                  <a:txBody>
                    <a:bodyPr/>
                    <a:lstStyle/>
                    <a:p>
                      <a:pPr algn="ctr"/>
                      <a:r>
                        <a:rPr lang="en-US" sz="1200" dirty="0" smtClean="0"/>
                        <a:t>16%</a:t>
                      </a:r>
                      <a:endParaRPr lang="en-US" sz="1200" b="1" dirty="0"/>
                    </a:p>
                  </a:txBody>
                  <a:tcPr/>
                </a:tc>
                <a:tc>
                  <a:txBody>
                    <a:bodyPr/>
                    <a:lstStyle/>
                    <a:p>
                      <a:pPr algn="ctr"/>
                      <a:r>
                        <a:rPr lang="en-US" sz="1200" dirty="0" smtClean="0"/>
                        <a:t>26%</a:t>
                      </a:r>
                      <a:endParaRPr lang="en-US" sz="1200" b="1" dirty="0"/>
                    </a:p>
                  </a:txBody>
                  <a:tcPr/>
                </a:tc>
                <a:tc>
                  <a:txBody>
                    <a:bodyPr/>
                    <a:lstStyle/>
                    <a:p>
                      <a:pPr algn="ctr"/>
                      <a:r>
                        <a:rPr lang="en-US" sz="1200" dirty="0" smtClean="0"/>
                        <a:t>36%</a:t>
                      </a:r>
                      <a:endParaRPr lang="en-US" sz="1200" b="1" dirty="0"/>
                    </a:p>
                  </a:txBody>
                  <a:tcPr/>
                </a:tc>
                <a:tc>
                  <a:txBody>
                    <a:bodyPr/>
                    <a:lstStyle/>
                    <a:p>
                      <a:pPr algn="ctr"/>
                      <a:r>
                        <a:rPr lang="en-US" sz="1200" dirty="0" smtClean="0"/>
                        <a:t>1.8</a:t>
                      </a:r>
                      <a:endParaRPr lang="en-US" sz="1200" b="1" dirty="0"/>
                    </a:p>
                  </a:txBody>
                  <a:tcPr/>
                </a:tc>
              </a:tr>
              <a:tr h="269421">
                <a:tc>
                  <a:txBody>
                    <a:bodyPr/>
                    <a:lstStyle/>
                    <a:p>
                      <a:r>
                        <a:rPr lang="en-US" sz="1200" dirty="0" smtClean="0"/>
                        <a:t>Ridgefield</a:t>
                      </a:r>
                      <a:endParaRPr lang="en-US" sz="1200" dirty="0"/>
                    </a:p>
                  </a:txBody>
                  <a:tcPr/>
                </a:tc>
                <a:tc>
                  <a:txBody>
                    <a:bodyPr/>
                    <a:lstStyle/>
                    <a:p>
                      <a:pPr algn="ctr"/>
                      <a:r>
                        <a:rPr lang="en-US" sz="1200" u="sng" dirty="0" smtClean="0"/>
                        <a:t>79%</a:t>
                      </a:r>
                      <a:endParaRPr lang="en-US" sz="1200" b="1" u="sng" dirty="0"/>
                    </a:p>
                  </a:txBody>
                  <a:tcPr/>
                </a:tc>
                <a:tc>
                  <a:txBody>
                    <a:bodyPr/>
                    <a:lstStyle/>
                    <a:p>
                      <a:pPr algn="ctr"/>
                      <a:r>
                        <a:rPr lang="en-US" sz="1200" dirty="0" smtClean="0"/>
                        <a:t>3%</a:t>
                      </a:r>
                      <a:endParaRPr lang="en-US" sz="1200" b="1" dirty="0"/>
                    </a:p>
                  </a:txBody>
                  <a:tcPr/>
                </a:tc>
                <a:tc>
                  <a:txBody>
                    <a:bodyPr/>
                    <a:lstStyle/>
                    <a:p>
                      <a:pPr algn="ctr"/>
                      <a:r>
                        <a:rPr lang="en-US" sz="1200" dirty="0" smtClean="0"/>
                        <a:t>18%</a:t>
                      </a:r>
                      <a:endParaRPr lang="en-US" sz="1200" b="1" dirty="0"/>
                    </a:p>
                  </a:txBody>
                  <a:tcPr/>
                </a:tc>
                <a:tc>
                  <a:txBody>
                    <a:bodyPr/>
                    <a:lstStyle/>
                    <a:p>
                      <a:pPr algn="ctr"/>
                      <a:r>
                        <a:rPr lang="en-US" sz="1200" dirty="0" smtClean="0"/>
                        <a:t>24%</a:t>
                      </a:r>
                      <a:endParaRPr lang="en-US" sz="1200" b="1" dirty="0"/>
                    </a:p>
                  </a:txBody>
                  <a:tcPr/>
                </a:tc>
                <a:tc>
                  <a:txBody>
                    <a:bodyPr/>
                    <a:lstStyle/>
                    <a:p>
                      <a:pPr algn="ctr"/>
                      <a:r>
                        <a:rPr lang="en-US" sz="1200" dirty="0" smtClean="0"/>
                        <a:t>33%</a:t>
                      </a:r>
                      <a:endParaRPr lang="en-US" sz="1200" b="1" dirty="0"/>
                    </a:p>
                  </a:txBody>
                  <a:tcPr/>
                </a:tc>
                <a:tc>
                  <a:txBody>
                    <a:bodyPr/>
                    <a:lstStyle/>
                    <a:p>
                      <a:pPr algn="ctr"/>
                      <a:r>
                        <a:rPr lang="en-US" sz="1200" dirty="0" smtClean="0"/>
                        <a:t>2.0</a:t>
                      </a:r>
                      <a:endParaRPr lang="en-US" sz="1200" b="1" dirty="0"/>
                    </a:p>
                  </a:txBody>
                  <a:tcPr/>
                </a:tc>
              </a:tr>
              <a:tr h="269421">
                <a:tc>
                  <a:txBody>
                    <a:bodyPr/>
                    <a:lstStyle/>
                    <a:p>
                      <a:r>
                        <a:rPr lang="en-US" sz="1200" dirty="0" smtClean="0"/>
                        <a:t>White Plains</a:t>
                      </a:r>
                      <a:endParaRPr lang="en-US" sz="1200" dirty="0"/>
                    </a:p>
                  </a:txBody>
                  <a:tcPr/>
                </a:tc>
                <a:tc>
                  <a:txBody>
                    <a:bodyPr/>
                    <a:lstStyle/>
                    <a:p>
                      <a:pPr algn="ctr"/>
                      <a:r>
                        <a:rPr lang="en-US" sz="1200" u="sng" dirty="0" smtClean="0"/>
                        <a:t>67%</a:t>
                      </a:r>
                      <a:endParaRPr lang="en-US" sz="1200" b="1" u="sng" dirty="0"/>
                    </a:p>
                  </a:txBody>
                  <a:tcPr/>
                </a:tc>
                <a:tc>
                  <a:txBody>
                    <a:bodyPr/>
                    <a:lstStyle/>
                    <a:p>
                      <a:pPr algn="ctr"/>
                      <a:r>
                        <a:rPr lang="en-US" sz="1200" dirty="0" smtClean="0"/>
                        <a:t>3%</a:t>
                      </a:r>
                      <a:endParaRPr lang="en-US" sz="1200" b="1" dirty="0"/>
                    </a:p>
                  </a:txBody>
                  <a:tcPr/>
                </a:tc>
                <a:tc>
                  <a:txBody>
                    <a:bodyPr/>
                    <a:lstStyle/>
                    <a:p>
                      <a:pPr algn="ctr"/>
                      <a:r>
                        <a:rPr lang="en-US" sz="1200" dirty="0" smtClean="0"/>
                        <a:t>8%</a:t>
                      </a:r>
                      <a:endParaRPr lang="en-US" sz="1200" b="1" dirty="0"/>
                    </a:p>
                  </a:txBody>
                  <a:tcPr/>
                </a:tc>
                <a:tc>
                  <a:txBody>
                    <a:bodyPr/>
                    <a:lstStyle/>
                    <a:p>
                      <a:pPr algn="ctr"/>
                      <a:r>
                        <a:rPr lang="en-US" sz="1200" dirty="0" smtClean="0"/>
                        <a:t>19%</a:t>
                      </a:r>
                      <a:endParaRPr lang="en-US" sz="1200" b="1" dirty="0"/>
                    </a:p>
                  </a:txBody>
                  <a:tcPr/>
                </a:tc>
                <a:tc>
                  <a:txBody>
                    <a:bodyPr/>
                    <a:lstStyle/>
                    <a:p>
                      <a:pPr algn="ctr"/>
                      <a:r>
                        <a:rPr lang="en-US" sz="1200" dirty="0" smtClean="0"/>
                        <a:t>38%</a:t>
                      </a:r>
                      <a:endParaRPr lang="en-US" sz="1200" b="1" dirty="0"/>
                    </a:p>
                  </a:txBody>
                  <a:tcPr/>
                </a:tc>
                <a:tc>
                  <a:txBody>
                    <a:bodyPr/>
                    <a:lstStyle/>
                    <a:p>
                      <a:pPr algn="ctr"/>
                      <a:r>
                        <a:rPr lang="en-US" sz="1200" dirty="0" smtClean="0"/>
                        <a:t>1.5</a:t>
                      </a:r>
                      <a:endParaRPr lang="en-US" sz="1200" b="1" dirty="0"/>
                    </a:p>
                  </a:txBody>
                  <a:tcPr/>
                </a:tc>
              </a:tr>
              <a:tr h="269421">
                <a:tc>
                  <a:txBody>
                    <a:bodyPr/>
                    <a:lstStyle/>
                    <a:p>
                      <a:r>
                        <a:rPr lang="en-US" sz="1200" dirty="0" smtClean="0"/>
                        <a:t>Greenwich</a:t>
                      </a:r>
                      <a:endParaRPr lang="en-US" sz="1200" dirty="0"/>
                    </a:p>
                  </a:txBody>
                  <a:tcPr/>
                </a:tc>
                <a:tc>
                  <a:txBody>
                    <a:bodyPr/>
                    <a:lstStyle/>
                    <a:p>
                      <a:pPr algn="ctr"/>
                      <a:r>
                        <a:rPr lang="en-US" sz="1200" u="sng" dirty="0" smtClean="0"/>
                        <a:t>62%</a:t>
                      </a:r>
                      <a:endParaRPr lang="en-US" sz="1200" b="1" u="sng" dirty="0"/>
                    </a:p>
                  </a:txBody>
                  <a:tcPr/>
                </a:tc>
                <a:tc>
                  <a:txBody>
                    <a:bodyPr/>
                    <a:lstStyle/>
                    <a:p>
                      <a:pPr algn="ctr"/>
                      <a:r>
                        <a:rPr lang="en-US" sz="1200" dirty="0" smtClean="0"/>
                        <a:t>2%</a:t>
                      </a:r>
                      <a:endParaRPr lang="en-US" sz="1200" b="1" dirty="0"/>
                    </a:p>
                  </a:txBody>
                  <a:tcPr/>
                </a:tc>
                <a:tc>
                  <a:txBody>
                    <a:bodyPr/>
                    <a:lstStyle/>
                    <a:p>
                      <a:pPr algn="ctr"/>
                      <a:r>
                        <a:rPr lang="en-US" sz="1200" dirty="0" smtClean="0"/>
                        <a:t>7%</a:t>
                      </a:r>
                      <a:endParaRPr lang="en-US" sz="1200" b="1" dirty="0"/>
                    </a:p>
                  </a:txBody>
                  <a:tcPr/>
                </a:tc>
                <a:tc>
                  <a:txBody>
                    <a:bodyPr/>
                    <a:lstStyle/>
                    <a:p>
                      <a:pPr algn="ctr"/>
                      <a:r>
                        <a:rPr lang="en-US" sz="1200" dirty="0" smtClean="0"/>
                        <a:t>17%</a:t>
                      </a:r>
                      <a:endParaRPr lang="en-US" sz="1200" b="1" dirty="0"/>
                    </a:p>
                  </a:txBody>
                  <a:tcPr/>
                </a:tc>
                <a:tc>
                  <a:txBody>
                    <a:bodyPr/>
                    <a:lstStyle/>
                    <a:p>
                      <a:pPr algn="ctr"/>
                      <a:r>
                        <a:rPr lang="en-US" sz="1200" dirty="0" smtClean="0"/>
                        <a:t>36%</a:t>
                      </a:r>
                      <a:endParaRPr lang="en-US" sz="1200" b="1" dirty="0"/>
                    </a:p>
                  </a:txBody>
                  <a:tcPr/>
                </a:tc>
                <a:tc>
                  <a:txBody>
                    <a:bodyPr/>
                    <a:lstStyle/>
                    <a:p>
                      <a:pPr algn="ctr"/>
                      <a:r>
                        <a:rPr lang="en-US" sz="1200" dirty="0" smtClean="0"/>
                        <a:t>1.1</a:t>
                      </a:r>
                      <a:endParaRPr lang="en-US" sz="1200" b="1" dirty="0" smtClean="0"/>
                    </a:p>
                  </a:txBody>
                  <a:tcPr/>
                </a:tc>
              </a:tr>
              <a:tr h="269421">
                <a:tc>
                  <a:txBody>
                    <a:bodyPr/>
                    <a:lstStyle/>
                    <a:p>
                      <a:r>
                        <a:rPr lang="en-US" sz="1200" dirty="0" smtClean="0"/>
                        <a:t>Armonk</a:t>
                      </a:r>
                      <a:endParaRPr lang="en-US" sz="1200" dirty="0"/>
                    </a:p>
                  </a:txBody>
                  <a:tcPr/>
                </a:tc>
                <a:tc>
                  <a:txBody>
                    <a:bodyPr/>
                    <a:lstStyle/>
                    <a:p>
                      <a:pPr algn="ctr"/>
                      <a:r>
                        <a:rPr lang="en-US" sz="1200" u="sng" dirty="0" smtClean="0"/>
                        <a:t>59%</a:t>
                      </a:r>
                      <a:endParaRPr lang="en-US" sz="1200" b="1" u="sng" dirty="0"/>
                    </a:p>
                  </a:txBody>
                  <a:tcPr/>
                </a:tc>
                <a:tc>
                  <a:txBody>
                    <a:bodyPr/>
                    <a:lstStyle/>
                    <a:p>
                      <a:pPr algn="ctr"/>
                      <a:r>
                        <a:rPr lang="en-US" sz="1200" dirty="0" smtClean="0"/>
                        <a:t>2%</a:t>
                      </a:r>
                      <a:endParaRPr lang="en-US" sz="1200" b="1" dirty="0"/>
                    </a:p>
                  </a:txBody>
                  <a:tcPr/>
                </a:tc>
                <a:tc>
                  <a:txBody>
                    <a:bodyPr/>
                    <a:lstStyle/>
                    <a:p>
                      <a:pPr algn="ctr"/>
                      <a:r>
                        <a:rPr lang="en-US" sz="1200" dirty="0" smtClean="0"/>
                        <a:t>11%</a:t>
                      </a:r>
                      <a:endParaRPr lang="en-US" sz="1200" b="1" dirty="0"/>
                    </a:p>
                  </a:txBody>
                  <a:tcPr/>
                </a:tc>
                <a:tc>
                  <a:txBody>
                    <a:bodyPr/>
                    <a:lstStyle/>
                    <a:p>
                      <a:pPr algn="ctr"/>
                      <a:r>
                        <a:rPr lang="en-US" sz="1200" dirty="0" smtClean="0"/>
                        <a:t>13%</a:t>
                      </a:r>
                      <a:endParaRPr lang="en-US" sz="1200" b="1" dirty="0"/>
                    </a:p>
                  </a:txBody>
                  <a:tcPr/>
                </a:tc>
                <a:tc>
                  <a:txBody>
                    <a:bodyPr/>
                    <a:lstStyle/>
                    <a:p>
                      <a:pPr algn="ctr"/>
                      <a:r>
                        <a:rPr lang="en-US" sz="1200" dirty="0" smtClean="0"/>
                        <a:t>33%</a:t>
                      </a:r>
                      <a:endParaRPr lang="en-US" sz="1200" b="1" dirty="0"/>
                    </a:p>
                  </a:txBody>
                  <a:tcPr/>
                </a:tc>
                <a:tc>
                  <a:txBody>
                    <a:bodyPr/>
                    <a:lstStyle/>
                    <a:p>
                      <a:pPr algn="ctr"/>
                      <a:r>
                        <a:rPr lang="en-US" sz="1200" dirty="0" smtClean="0"/>
                        <a:t>1.3</a:t>
                      </a:r>
                      <a:endParaRPr lang="en-US" sz="1200" b="1" dirty="0"/>
                    </a:p>
                  </a:txBody>
                  <a:tcPr/>
                </a:tc>
              </a:tr>
              <a:tr h="269421">
                <a:tc>
                  <a:txBody>
                    <a:bodyPr/>
                    <a:lstStyle/>
                    <a:p>
                      <a:r>
                        <a:rPr lang="en-US" sz="1200" dirty="0" smtClean="0"/>
                        <a:t>South Salem</a:t>
                      </a:r>
                      <a:endParaRPr lang="en-US" sz="1200" dirty="0"/>
                    </a:p>
                  </a:txBody>
                  <a:tcPr/>
                </a:tc>
                <a:tc>
                  <a:txBody>
                    <a:bodyPr/>
                    <a:lstStyle/>
                    <a:p>
                      <a:pPr algn="ctr"/>
                      <a:r>
                        <a:rPr lang="en-US" sz="1200" u="sng" dirty="0" smtClean="0"/>
                        <a:t>57%</a:t>
                      </a:r>
                      <a:endParaRPr lang="en-US" sz="1200" b="1" u="sng" dirty="0"/>
                    </a:p>
                  </a:txBody>
                  <a:tcPr/>
                </a:tc>
                <a:tc>
                  <a:txBody>
                    <a:bodyPr/>
                    <a:lstStyle/>
                    <a:p>
                      <a:pPr algn="ctr"/>
                      <a:r>
                        <a:rPr lang="en-US" sz="1200" dirty="0" smtClean="0"/>
                        <a:t>1%</a:t>
                      </a:r>
                      <a:endParaRPr lang="en-US" sz="1200" b="1" dirty="0"/>
                    </a:p>
                  </a:txBody>
                  <a:tcPr/>
                </a:tc>
                <a:tc>
                  <a:txBody>
                    <a:bodyPr/>
                    <a:lstStyle/>
                    <a:p>
                      <a:pPr algn="ctr"/>
                      <a:r>
                        <a:rPr lang="en-US" sz="1200" dirty="0" smtClean="0"/>
                        <a:t>9%</a:t>
                      </a:r>
                      <a:endParaRPr lang="en-US" sz="1200" b="1" dirty="0"/>
                    </a:p>
                  </a:txBody>
                  <a:tcPr/>
                </a:tc>
                <a:tc>
                  <a:txBody>
                    <a:bodyPr/>
                    <a:lstStyle/>
                    <a:p>
                      <a:pPr algn="ctr"/>
                      <a:r>
                        <a:rPr lang="en-US" sz="1200" dirty="0" smtClean="0"/>
                        <a:t>14%</a:t>
                      </a:r>
                      <a:endParaRPr lang="en-US" sz="1200" b="1" dirty="0"/>
                    </a:p>
                  </a:txBody>
                  <a:tcPr/>
                </a:tc>
                <a:tc>
                  <a:txBody>
                    <a:bodyPr/>
                    <a:lstStyle/>
                    <a:p>
                      <a:pPr algn="ctr"/>
                      <a:r>
                        <a:rPr lang="en-US" sz="1200" dirty="0" smtClean="0"/>
                        <a:t>33%</a:t>
                      </a:r>
                      <a:endParaRPr lang="en-US" sz="1200" b="1" dirty="0"/>
                    </a:p>
                  </a:txBody>
                  <a:tcPr/>
                </a:tc>
                <a:tc>
                  <a:txBody>
                    <a:bodyPr/>
                    <a:lstStyle/>
                    <a:p>
                      <a:pPr algn="ctr"/>
                      <a:r>
                        <a:rPr lang="en-US" sz="1200" dirty="0" smtClean="0"/>
                        <a:t>0.9</a:t>
                      </a:r>
                      <a:endParaRPr lang="en-US" sz="1200" b="1" dirty="0"/>
                    </a:p>
                  </a:txBody>
                  <a:tcPr/>
                </a:tc>
              </a:tr>
              <a:tr h="269421">
                <a:tc>
                  <a:txBody>
                    <a:bodyPr/>
                    <a:lstStyle/>
                    <a:p>
                      <a:r>
                        <a:rPr lang="en-US" sz="1200" dirty="0" smtClean="0"/>
                        <a:t>Danbury</a:t>
                      </a:r>
                      <a:endParaRPr lang="en-US" sz="1200" dirty="0"/>
                    </a:p>
                  </a:txBody>
                  <a:tcPr/>
                </a:tc>
                <a:tc>
                  <a:txBody>
                    <a:bodyPr/>
                    <a:lstStyle/>
                    <a:p>
                      <a:pPr algn="ctr"/>
                      <a:r>
                        <a:rPr lang="en-US" sz="1200" u="sng" dirty="0" smtClean="0"/>
                        <a:t>54%</a:t>
                      </a:r>
                      <a:endParaRPr lang="en-US" sz="1200" b="1" u="sng" dirty="0"/>
                    </a:p>
                  </a:txBody>
                  <a:tcPr/>
                </a:tc>
                <a:tc>
                  <a:txBody>
                    <a:bodyPr/>
                    <a:lstStyle/>
                    <a:p>
                      <a:pPr algn="ctr"/>
                      <a:r>
                        <a:rPr lang="en-US" sz="1200" dirty="0" smtClean="0"/>
                        <a:t>1%</a:t>
                      </a:r>
                      <a:endParaRPr lang="en-US" sz="1200" b="1" dirty="0"/>
                    </a:p>
                  </a:txBody>
                  <a:tcPr/>
                </a:tc>
                <a:tc>
                  <a:txBody>
                    <a:bodyPr/>
                    <a:lstStyle/>
                    <a:p>
                      <a:pPr algn="ctr"/>
                      <a:r>
                        <a:rPr lang="en-US" sz="1200" dirty="0" smtClean="0"/>
                        <a:t>5%</a:t>
                      </a:r>
                      <a:endParaRPr lang="en-US" sz="1200" b="1" dirty="0"/>
                    </a:p>
                  </a:txBody>
                  <a:tcPr/>
                </a:tc>
                <a:tc>
                  <a:txBody>
                    <a:bodyPr/>
                    <a:lstStyle/>
                    <a:p>
                      <a:pPr algn="ctr"/>
                      <a:r>
                        <a:rPr lang="en-US" sz="1200" dirty="0" smtClean="0"/>
                        <a:t>15%</a:t>
                      </a:r>
                      <a:endParaRPr lang="en-US" sz="1200" b="1" dirty="0"/>
                    </a:p>
                  </a:txBody>
                  <a:tcPr/>
                </a:tc>
                <a:tc>
                  <a:txBody>
                    <a:bodyPr/>
                    <a:lstStyle/>
                    <a:p>
                      <a:pPr algn="ctr"/>
                      <a:r>
                        <a:rPr lang="en-US" sz="1200" dirty="0" smtClean="0"/>
                        <a:t>34%</a:t>
                      </a:r>
                      <a:endParaRPr lang="en-US" sz="1200" b="1" dirty="0"/>
                    </a:p>
                  </a:txBody>
                  <a:tcPr/>
                </a:tc>
                <a:tc>
                  <a:txBody>
                    <a:bodyPr/>
                    <a:lstStyle/>
                    <a:p>
                      <a:pPr algn="ctr"/>
                      <a:r>
                        <a:rPr lang="en-US" sz="1200" dirty="0" smtClean="0"/>
                        <a:t>0.7</a:t>
                      </a:r>
                      <a:endParaRPr lang="en-US" sz="1200" b="1" dirty="0"/>
                    </a:p>
                  </a:txBody>
                  <a:tcPr/>
                </a:tc>
              </a:tr>
              <a:tr h="269421">
                <a:tc>
                  <a:txBody>
                    <a:bodyPr/>
                    <a:lstStyle/>
                    <a:p>
                      <a:r>
                        <a:rPr lang="en-US" sz="1200" dirty="0" smtClean="0"/>
                        <a:t>Westport</a:t>
                      </a:r>
                      <a:endParaRPr lang="en-US" sz="1200" dirty="0"/>
                    </a:p>
                  </a:txBody>
                  <a:tcPr/>
                </a:tc>
                <a:tc>
                  <a:txBody>
                    <a:bodyPr/>
                    <a:lstStyle/>
                    <a:p>
                      <a:pPr algn="ctr"/>
                      <a:r>
                        <a:rPr lang="en-US" sz="1200" u="sng" dirty="0" smtClean="0"/>
                        <a:t>48%</a:t>
                      </a:r>
                      <a:endParaRPr lang="en-US" sz="1200" b="1" u="sng" dirty="0"/>
                    </a:p>
                  </a:txBody>
                  <a:tcPr/>
                </a:tc>
                <a:tc>
                  <a:txBody>
                    <a:bodyPr/>
                    <a:lstStyle/>
                    <a:p>
                      <a:pPr algn="ctr"/>
                      <a:r>
                        <a:rPr lang="en-US" sz="1200" dirty="0" smtClean="0"/>
                        <a:t>&lt;1%</a:t>
                      </a:r>
                      <a:endParaRPr lang="en-US" sz="1200" b="1" dirty="0"/>
                    </a:p>
                  </a:txBody>
                  <a:tcPr/>
                </a:tc>
                <a:tc>
                  <a:txBody>
                    <a:bodyPr/>
                    <a:lstStyle/>
                    <a:p>
                      <a:pPr algn="ctr"/>
                      <a:r>
                        <a:rPr lang="en-US" sz="1200" dirty="0" smtClean="0"/>
                        <a:t>3%</a:t>
                      </a:r>
                      <a:endParaRPr lang="en-US" sz="1200" b="1" dirty="0"/>
                    </a:p>
                  </a:txBody>
                  <a:tcPr/>
                </a:tc>
                <a:tc>
                  <a:txBody>
                    <a:bodyPr/>
                    <a:lstStyle/>
                    <a:p>
                      <a:pPr algn="ctr"/>
                      <a:r>
                        <a:rPr lang="en-US" sz="1200" dirty="0" smtClean="0"/>
                        <a:t>8%</a:t>
                      </a:r>
                      <a:endParaRPr lang="en-US" sz="1200" b="1" dirty="0"/>
                    </a:p>
                  </a:txBody>
                  <a:tcPr/>
                </a:tc>
                <a:tc>
                  <a:txBody>
                    <a:bodyPr/>
                    <a:lstStyle/>
                    <a:p>
                      <a:pPr algn="ctr"/>
                      <a:r>
                        <a:rPr lang="en-US" sz="1200" dirty="0" smtClean="0"/>
                        <a:t>38%</a:t>
                      </a:r>
                      <a:endParaRPr lang="en-US" sz="1200" b="1" dirty="0"/>
                    </a:p>
                  </a:txBody>
                  <a:tcPr/>
                </a:tc>
                <a:tc>
                  <a:txBody>
                    <a:bodyPr/>
                    <a:lstStyle/>
                    <a:p>
                      <a:pPr algn="ctr"/>
                      <a:r>
                        <a:rPr lang="en-US" sz="1200" dirty="0" smtClean="0"/>
                        <a:t>0.4</a:t>
                      </a:r>
                      <a:endParaRPr lang="en-US" sz="1200" b="1" dirty="0"/>
                    </a:p>
                  </a:txBody>
                  <a:tcPr/>
                </a:tc>
              </a:tr>
              <a:tr h="269421">
                <a:tc>
                  <a:txBody>
                    <a:bodyPr/>
                    <a:lstStyle/>
                    <a:p>
                      <a:r>
                        <a:rPr lang="en-US" sz="1200" dirty="0" smtClean="0"/>
                        <a:t>Brewster</a:t>
                      </a:r>
                      <a:endParaRPr lang="en-US" sz="1200" dirty="0"/>
                    </a:p>
                  </a:txBody>
                  <a:tcPr/>
                </a:tc>
                <a:tc>
                  <a:txBody>
                    <a:bodyPr/>
                    <a:lstStyle/>
                    <a:p>
                      <a:pPr algn="ctr"/>
                      <a:r>
                        <a:rPr lang="en-US" sz="1200" u="sng" dirty="0" smtClean="0"/>
                        <a:t>22%</a:t>
                      </a:r>
                      <a:endParaRPr lang="en-US" sz="1200" b="1" u="sng" dirty="0"/>
                    </a:p>
                  </a:txBody>
                  <a:tcPr/>
                </a:tc>
                <a:tc>
                  <a:txBody>
                    <a:bodyPr/>
                    <a:lstStyle/>
                    <a:p>
                      <a:pPr algn="ctr"/>
                      <a:r>
                        <a:rPr lang="en-US" sz="1200" dirty="0" smtClean="0"/>
                        <a:t>0%</a:t>
                      </a:r>
                      <a:endParaRPr lang="en-US" sz="1200" b="1" dirty="0"/>
                    </a:p>
                  </a:txBody>
                  <a:tcPr/>
                </a:tc>
                <a:tc>
                  <a:txBody>
                    <a:bodyPr/>
                    <a:lstStyle/>
                    <a:p>
                      <a:pPr algn="ctr"/>
                      <a:r>
                        <a:rPr lang="en-US" sz="1200" dirty="0" smtClean="0"/>
                        <a:t>2%</a:t>
                      </a:r>
                      <a:endParaRPr lang="en-US" sz="1200" b="1" dirty="0"/>
                    </a:p>
                  </a:txBody>
                  <a:tcPr/>
                </a:tc>
                <a:tc>
                  <a:txBody>
                    <a:bodyPr/>
                    <a:lstStyle/>
                    <a:p>
                      <a:pPr algn="ctr"/>
                      <a:r>
                        <a:rPr lang="en-US" sz="1200" dirty="0" smtClean="0"/>
                        <a:t>2%</a:t>
                      </a:r>
                      <a:endParaRPr lang="en-US" sz="1200" b="1" dirty="0"/>
                    </a:p>
                  </a:txBody>
                  <a:tcPr/>
                </a:tc>
                <a:tc>
                  <a:txBody>
                    <a:bodyPr/>
                    <a:lstStyle/>
                    <a:p>
                      <a:pPr algn="ctr"/>
                      <a:r>
                        <a:rPr lang="en-US" sz="1200" dirty="0" smtClean="0"/>
                        <a:t>18%</a:t>
                      </a:r>
                      <a:endParaRPr lang="en-US" sz="1200" b="1" dirty="0"/>
                    </a:p>
                  </a:txBody>
                  <a:tcPr/>
                </a:tc>
                <a:tc>
                  <a:txBody>
                    <a:bodyPr/>
                    <a:lstStyle/>
                    <a:p>
                      <a:pPr algn="ctr"/>
                      <a:r>
                        <a:rPr lang="en-US" sz="1200" dirty="0" smtClean="0"/>
                        <a:t>0.2</a:t>
                      </a:r>
                      <a:endParaRPr lang="en-US" sz="1200" b="1" dirty="0"/>
                    </a:p>
                  </a:txBody>
                  <a:tcPr/>
                </a:tc>
              </a:tr>
            </a:tbl>
          </a:graphicData>
        </a:graphic>
      </p:graphicFrame>
    </p:spTree>
    <p:extLst>
      <p:ext uri="{BB962C8B-B14F-4D97-AF65-F5344CB8AC3E}">
        <p14:creationId xmlns:p14="http://schemas.microsoft.com/office/powerpoint/2010/main" val="256379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PAGE </a:t>
            </a:r>
            <a:fld id="{2066355A-084C-D24E-9AD2-7E4FC41EA627}" type="slidenum">
              <a:rPr lang="en-US" smtClean="0"/>
              <a:t>2</a:t>
            </a:fld>
            <a:endParaRPr lang="en-US" dirty="0"/>
          </a:p>
        </p:txBody>
      </p:sp>
      <p:sp>
        <p:nvSpPr>
          <p:cNvPr id="16" name="Chevron 15"/>
          <p:cNvSpPr/>
          <p:nvPr/>
        </p:nvSpPr>
        <p:spPr>
          <a:xfrm rot="16200000" flipH="1" flipV="1">
            <a:off x="535142" y="1649944"/>
            <a:ext cx="914956" cy="841384"/>
          </a:xfrm>
          <a:prstGeom prst="chevron">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vert="wordArtVert" rtlCol="0" anchor="ctr">
            <a:scene3d>
              <a:camera prst="orthographicFront">
                <a:rot lat="20699999" lon="21599992" rev="0"/>
              </a:camera>
              <a:lightRig rig="threePt" dir="t"/>
            </a:scene3d>
          </a:bodyPr>
          <a:lstStyle/>
          <a:p>
            <a:endParaRPr lang="en-US" sz="2400" dirty="0">
              <a:solidFill>
                <a:schemeClr val="bg1"/>
              </a:solidFill>
            </a:endParaRPr>
          </a:p>
        </p:txBody>
      </p:sp>
      <p:sp>
        <p:nvSpPr>
          <p:cNvPr id="17" name="Rounded Rectangle 16"/>
          <p:cNvSpPr/>
          <p:nvPr/>
        </p:nvSpPr>
        <p:spPr>
          <a:xfrm>
            <a:off x="1602416" y="1613156"/>
            <a:ext cx="6165546" cy="603679"/>
          </a:xfrm>
          <a:prstGeom prst="roundRect">
            <a:avLst/>
          </a:prstGeom>
          <a:solidFill>
            <a:schemeClr val="bg1">
              <a:lumMod val="95000"/>
            </a:schemeClr>
          </a:solid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n-US" sz="2000" dirty="0" smtClean="0">
                <a:solidFill>
                  <a:schemeClr val="tx1">
                    <a:lumMod val="75000"/>
                  </a:schemeClr>
                </a:solidFill>
              </a:rPr>
              <a:t>BACKGROUND, OBJECTIVES, METHODOLOGY</a:t>
            </a:r>
            <a:endParaRPr lang="en-US" sz="2000" dirty="0">
              <a:solidFill>
                <a:schemeClr val="tx1">
                  <a:lumMod val="75000"/>
                </a:schemeClr>
              </a:solidFill>
            </a:endParaRPr>
          </a:p>
        </p:txBody>
      </p:sp>
      <p:sp>
        <p:nvSpPr>
          <p:cNvPr id="18" name="Chevron 17"/>
          <p:cNvSpPr/>
          <p:nvPr/>
        </p:nvSpPr>
        <p:spPr>
          <a:xfrm rot="5400000">
            <a:off x="535742" y="2551433"/>
            <a:ext cx="900886" cy="854254"/>
          </a:xfrm>
          <a:prstGeom prst="chevron">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18"/>
          <p:cNvSpPr/>
          <p:nvPr/>
        </p:nvSpPr>
        <p:spPr>
          <a:xfrm>
            <a:off x="1602414" y="2528113"/>
            <a:ext cx="6165545" cy="603679"/>
          </a:xfrm>
          <a:prstGeom prst="roundRect">
            <a:avLst/>
          </a:prstGeom>
          <a:solidFill>
            <a:schemeClr val="bg1">
              <a:lumMod val="95000"/>
            </a:schemeClr>
          </a:solid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solidFill>
                  <a:schemeClr val="tx1">
                    <a:lumMod val="75000"/>
                  </a:schemeClr>
                </a:solidFill>
              </a:rPr>
              <a:t>EXECUTIVE SUMMARY</a:t>
            </a:r>
            <a:endParaRPr lang="en-US" dirty="0">
              <a:solidFill>
                <a:schemeClr val="tx1">
                  <a:lumMod val="75000"/>
                </a:schemeClr>
              </a:solidFill>
            </a:endParaRPr>
          </a:p>
        </p:txBody>
      </p:sp>
      <p:sp>
        <p:nvSpPr>
          <p:cNvPr id="20" name="Chevron 19"/>
          <p:cNvSpPr/>
          <p:nvPr/>
        </p:nvSpPr>
        <p:spPr>
          <a:xfrm rot="5400000">
            <a:off x="525726" y="3464702"/>
            <a:ext cx="923286" cy="851886"/>
          </a:xfrm>
          <a:prstGeom prst="chevron">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hevron 20"/>
          <p:cNvSpPr/>
          <p:nvPr/>
        </p:nvSpPr>
        <p:spPr>
          <a:xfrm rot="5400000">
            <a:off x="521696" y="4383212"/>
            <a:ext cx="922537" cy="860689"/>
          </a:xfrm>
          <a:prstGeom prst="chevron">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Chevron 21"/>
          <p:cNvSpPr/>
          <p:nvPr/>
        </p:nvSpPr>
        <p:spPr>
          <a:xfrm rot="5400000">
            <a:off x="543042" y="5290839"/>
            <a:ext cx="886281" cy="854253"/>
          </a:xfrm>
          <a:prstGeom prst="chevron">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Rounded Rectangle 22"/>
          <p:cNvSpPr/>
          <p:nvPr/>
        </p:nvSpPr>
        <p:spPr>
          <a:xfrm>
            <a:off x="1602415" y="3451940"/>
            <a:ext cx="6165545" cy="587400"/>
          </a:xfrm>
          <a:prstGeom prst="roundRect">
            <a:avLst/>
          </a:prstGeom>
          <a:solidFill>
            <a:schemeClr val="bg1">
              <a:lumMod val="95000"/>
            </a:schemeClr>
          </a:solid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solidFill>
                  <a:schemeClr val="tx1">
                    <a:lumMod val="75000"/>
                  </a:schemeClr>
                </a:solidFill>
              </a:rPr>
              <a:t>TAKEAWAYS</a:t>
            </a:r>
            <a:endParaRPr lang="en-US" dirty="0">
              <a:solidFill>
                <a:schemeClr val="tx1">
                  <a:lumMod val="75000"/>
                </a:schemeClr>
              </a:solidFill>
            </a:endParaRPr>
          </a:p>
        </p:txBody>
      </p:sp>
      <p:sp>
        <p:nvSpPr>
          <p:cNvPr id="24" name="Rounded Rectangle 23"/>
          <p:cNvSpPr/>
          <p:nvPr/>
        </p:nvSpPr>
        <p:spPr>
          <a:xfrm>
            <a:off x="1602415" y="4352288"/>
            <a:ext cx="6165545" cy="603679"/>
          </a:xfrm>
          <a:prstGeom prst="roundRect">
            <a:avLst/>
          </a:prstGeom>
          <a:solidFill>
            <a:schemeClr val="bg1">
              <a:lumMod val="95000"/>
            </a:schemeClr>
          </a:solid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solidFill>
                  <a:schemeClr val="tx1">
                    <a:lumMod val="75000"/>
                  </a:schemeClr>
                </a:solidFill>
              </a:rPr>
              <a:t>DETAILED FINDINGS</a:t>
            </a:r>
            <a:endParaRPr lang="en-US" dirty="0">
              <a:solidFill>
                <a:schemeClr val="tx1">
                  <a:lumMod val="75000"/>
                </a:schemeClr>
              </a:solidFill>
            </a:endParaRPr>
          </a:p>
        </p:txBody>
      </p:sp>
      <p:sp>
        <p:nvSpPr>
          <p:cNvPr id="25" name="Rounded Rectangle 24"/>
          <p:cNvSpPr/>
          <p:nvPr/>
        </p:nvSpPr>
        <p:spPr>
          <a:xfrm>
            <a:off x="1602416" y="5274825"/>
            <a:ext cx="6165544" cy="603679"/>
          </a:xfrm>
          <a:prstGeom prst="roundRect">
            <a:avLst/>
          </a:prstGeom>
          <a:solidFill>
            <a:schemeClr val="bg1">
              <a:lumMod val="95000"/>
            </a:schemeClr>
          </a:solid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solidFill>
                  <a:schemeClr val="tx1">
                    <a:lumMod val="75000"/>
                  </a:schemeClr>
                </a:solidFill>
              </a:rPr>
              <a:t>DEMOGRAPHIC DASHBOARD, VERBATIMS</a:t>
            </a:r>
            <a:endParaRPr lang="en-US" dirty="0">
              <a:solidFill>
                <a:schemeClr val="tx1">
                  <a:lumMod val="75000"/>
                </a:schemeClr>
              </a:solidFill>
            </a:endParaRPr>
          </a:p>
        </p:txBody>
      </p:sp>
      <p:sp>
        <p:nvSpPr>
          <p:cNvPr id="26" name="TextBox 25"/>
          <p:cNvSpPr txBox="1"/>
          <p:nvPr/>
        </p:nvSpPr>
        <p:spPr>
          <a:xfrm>
            <a:off x="880351" y="1961941"/>
            <a:ext cx="301686" cy="369332"/>
          </a:xfrm>
          <a:prstGeom prst="rect">
            <a:avLst/>
          </a:prstGeom>
          <a:noFill/>
        </p:spPr>
        <p:txBody>
          <a:bodyPr wrap="none" rtlCol="0">
            <a:spAutoFit/>
          </a:bodyPr>
          <a:lstStyle/>
          <a:p>
            <a:pPr algn="ctr"/>
            <a:r>
              <a:rPr lang="en-US" dirty="0" smtClean="0">
                <a:solidFill>
                  <a:schemeClr val="bg1"/>
                </a:solidFill>
              </a:rPr>
              <a:t>3</a:t>
            </a:r>
            <a:endParaRPr lang="en-US" dirty="0">
              <a:solidFill>
                <a:schemeClr val="bg1"/>
              </a:solidFill>
            </a:endParaRPr>
          </a:p>
        </p:txBody>
      </p:sp>
      <p:sp>
        <p:nvSpPr>
          <p:cNvPr id="27" name="TextBox 26"/>
          <p:cNvSpPr txBox="1"/>
          <p:nvPr/>
        </p:nvSpPr>
        <p:spPr>
          <a:xfrm>
            <a:off x="758171" y="2857811"/>
            <a:ext cx="489236" cy="369332"/>
          </a:xfrm>
          <a:prstGeom prst="rect">
            <a:avLst/>
          </a:prstGeom>
          <a:noFill/>
        </p:spPr>
        <p:txBody>
          <a:bodyPr wrap="none" rtlCol="0">
            <a:spAutoFit/>
          </a:bodyPr>
          <a:lstStyle/>
          <a:p>
            <a:pPr algn="ctr"/>
            <a:r>
              <a:rPr lang="en-US" dirty="0" smtClean="0">
                <a:solidFill>
                  <a:schemeClr val="bg1"/>
                </a:solidFill>
              </a:rPr>
              <a:t>4-7</a:t>
            </a:r>
            <a:endParaRPr lang="en-US" dirty="0">
              <a:solidFill>
                <a:schemeClr val="bg1"/>
              </a:solidFill>
            </a:endParaRPr>
          </a:p>
        </p:txBody>
      </p:sp>
      <p:sp>
        <p:nvSpPr>
          <p:cNvPr id="15" name="TextBox 14"/>
          <p:cNvSpPr txBox="1"/>
          <p:nvPr/>
        </p:nvSpPr>
        <p:spPr>
          <a:xfrm>
            <a:off x="457201" y="907507"/>
            <a:ext cx="8246852" cy="400110"/>
          </a:xfrm>
          <a:prstGeom prst="rect">
            <a:avLst/>
          </a:prstGeom>
          <a:noFill/>
        </p:spPr>
        <p:txBody>
          <a:bodyPr wrap="square" rtlCol="0">
            <a:spAutoFit/>
          </a:bodyPr>
          <a:lstStyle/>
          <a:p>
            <a:pPr algn="ctr"/>
            <a:r>
              <a:rPr lang="en-US" sz="2000" b="1" dirty="0" smtClean="0"/>
              <a:t>TABLE OF CONTENTS</a:t>
            </a:r>
            <a:endParaRPr lang="en-US" sz="2000" b="1" dirty="0"/>
          </a:p>
        </p:txBody>
      </p:sp>
      <p:sp>
        <p:nvSpPr>
          <p:cNvPr id="28" name="TextBox 27"/>
          <p:cNvSpPr txBox="1"/>
          <p:nvPr/>
        </p:nvSpPr>
        <p:spPr>
          <a:xfrm>
            <a:off x="745524" y="4696976"/>
            <a:ext cx="606256" cy="369332"/>
          </a:xfrm>
          <a:prstGeom prst="rect">
            <a:avLst/>
          </a:prstGeom>
          <a:noFill/>
        </p:spPr>
        <p:txBody>
          <a:bodyPr wrap="none" rtlCol="0">
            <a:spAutoFit/>
          </a:bodyPr>
          <a:lstStyle/>
          <a:p>
            <a:pPr algn="ctr"/>
            <a:r>
              <a:rPr lang="en-US" dirty="0" smtClean="0">
                <a:solidFill>
                  <a:schemeClr val="bg1"/>
                </a:solidFill>
              </a:rPr>
              <a:t>9-19</a:t>
            </a:r>
            <a:endParaRPr lang="en-US" dirty="0">
              <a:solidFill>
                <a:schemeClr val="bg1"/>
              </a:solidFill>
            </a:endParaRPr>
          </a:p>
        </p:txBody>
      </p:sp>
      <p:sp>
        <p:nvSpPr>
          <p:cNvPr id="29" name="TextBox 28"/>
          <p:cNvSpPr txBox="1"/>
          <p:nvPr/>
        </p:nvSpPr>
        <p:spPr>
          <a:xfrm>
            <a:off x="624870" y="5611381"/>
            <a:ext cx="723275" cy="369332"/>
          </a:xfrm>
          <a:prstGeom prst="rect">
            <a:avLst/>
          </a:prstGeom>
          <a:noFill/>
        </p:spPr>
        <p:txBody>
          <a:bodyPr wrap="none" rtlCol="0">
            <a:spAutoFit/>
          </a:bodyPr>
          <a:lstStyle/>
          <a:p>
            <a:pPr algn="ctr"/>
            <a:r>
              <a:rPr lang="en-US" dirty="0" smtClean="0">
                <a:solidFill>
                  <a:schemeClr val="bg1"/>
                </a:solidFill>
              </a:rPr>
              <a:t>20-21</a:t>
            </a:r>
            <a:endParaRPr lang="en-US" dirty="0">
              <a:solidFill>
                <a:schemeClr val="bg1"/>
              </a:solidFill>
            </a:endParaRPr>
          </a:p>
        </p:txBody>
      </p:sp>
      <p:sp>
        <p:nvSpPr>
          <p:cNvPr id="30" name="TextBox 29"/>
          <p:cNvSpPr txBox="1"/>
          <p:nvPr/>
        </p:nvSpPr>
        <p:spPr>
          <a:xfrm>
            <a:off x="844541" y="3800328"/>
            <a:ext cx="301686" cy="369332"/>
          </a:xfrm>
          <a:prstGeom prst="rect">
            <a:avLst/>
          </a:prstGeom>
          <a:noFill/>
        </p:spPr>
        <p:txBody>
          <a:bodyPr wrap="none" rtlCol="0">
            <a:spAutoFit/>
          </a:bodyPr>
          <a:lstStyle/>
          <a:p>
            <a:pPr algn="ctr"/>
            <a:r>
              <a:rPr lang="en-US" dirty="0" smtClean="0">
                <a:solidFill>
                  <a:schemeClr val="bg1"/>
                </a:solidFill>
              </a:rPr>
              <a:t>8</a:t>
            </a:r>
            <a:endParaRPr lang="en-US" dirty="0">
              <a:solidFill>
                <a:schemeClr val="bg1"/>
              </a:solidFill>
            </a:endParaRPr>
          </a:p>
        </p:txBody>
      </p:sp>
      <p:sp>
        <p:nvSpPr>
          <p:cNvPr id="2" name="TextBox 1"/>
          <p:cNvSpPr txBox="1"/>
          <p:nvPr/>
        </p:nvSpPr>
        <p:spPr>
          <a:xfrm>
            <a:off x="571928" y="1331468"/>
            <a:ext cx="841381" cy="369332"/>
          </a:xfrm>
          <a:prstGeom prst="rect">
            <a:avLst/>
          </a:prstGeom>
          <a:noFill/>
        </p:spPr>
        <p:txBody>
          <a:bodyPr wrap="square" rtlCol="0">
            <a:spAutoFit/>
          </a:bodyPr>
          <a:lstStyle/>
          <a:p>
            <a:pPr algn="ctr"/>
            <a:r>
              <a:rPr lang="en-US" dirty="0" smtClean="0">
                <a:solidFill>
                  <a:srgbClr val="002060"/>
                </a:solidFill>
              </a:rPr>
              <a:t>PAGES</a:t>
            </a:r>
            <a:endParaRPr lang="en-US" dirty="0">
              <a:solidFill>
                <a:srgbClr val="002060"/>
              </a:solidFill>
            </a:endParaRPr>
          </a:p>
        </p:txBody>
      </p:sp>
    </p:spTree>
    <p:extLst>
      <p:ext uri="{BB962C8B-B14F-4D97-AF65-F5344CB8AC3E}">
        <p14:creationId xmlns:p14="http://schemas.microsoft.com/office/powerpoint/2010/main" val="979779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7414045" y="1809320"/>
            <a:ext cx="218169" cy="627486"/>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13649" y="1135352"/>
            <a:ext cx="9157650" cy="46074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400" b="1" dirty="0" smtClean="0">
              <a:solidFill>
                <a:schemeClr val="bg1"/>
              </a:solidFill>
            </a:endParaRPr>
          </a:p>
        </p:txBody>
      </p:sp>
      <p:sp>
        <p:nvSpPr>
          <p:cNvPr id="107" name="Rectangle 106"/>
          <p:cNvSpPr/>
          <p:nvPr/>
        </p:nvSpPr>
        <p:spPr>
          <a:xfrm>
            <a:off x="-13648" y="3373962"/>
            <a:ext cx="9148770" cy="499918"/>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91418" tIns="45709" rIns="91418" bIns="45709" rtlCol="0" anchor="ctr"/>
          <a:lstStyle/>
          <a:p>
            <a:pPr algn="ctr"/>
            <a:endParaRPr lang="en-US" sz="1400" b="1" dirty="0" smtClean="0">
              <a:solidFill>
                <a:schemeClr val="bg1"/>
              </a:solidFill>
            </a:endParaRPr>
          </a:p>
        </p:txBody>
      </p:sp>
      <p:sp>
        <p:nvSpPr>
          <p:cNvPr id="68" name="Text Box 12" descr="MarketSight_Chart_Title"/>
          <p:cNvSpPr>
            <a:spLocks noChangeArrowheads="1"/>
          </p:cNvSpPr>
          <p:nvPr/>
        </p:nvSpPr>
        <p:spPr>
          <a:xfrm>
            <a:off x="239694" y="1244308"/>
            <a:ext cx="1961320" cy="276999"/>
          </a:xfrm>
          <a:prstGeom prst="rect">
            <a:avLst/>
          </a:prstGeom>
          <a:noFill/>
          <a:ln w="9525">
            <a:noFill/>
            <a:miter lim="800000"/>
          </a:ln>
        </p:spPr>
        <p:txBody>
          <a:bodyPr wrap="square">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en-US" sz="1200" b="1" dirty="0" smtClean="0">
                <a:latin typeface="+mn-lt"/>
              </a:rPr>
              <a:t>GENDER</a:t>
            </a:r>
            <a:endParaRPr lang="en-US" sz="1200" b="1" dirty="0">
              <a:latin typeface="+mn-lt"/>
            </a:endParaRPr>
          </a:p>
        </p:txBody>
      </p:sp>
      <p:sp>
        <p:nvSpPr>
          <p:cNvPr id="72" name="Text Box 12" descr="MarketSight_Chart_Title"/>
          <p:cNvSpPr>
            <a:spLocks noChangeArrowheads="1"/>
          </p:cNvSpPr>
          <p:nvPr/>
        </p:nvSpPr>
        <p:spPr>
          <a:xfrm>
            <a:off x="2278169" y="1244065"/>
            <a:ext cx="2177975" cy="276999"/>
          </a:xfrm>
          <a:prstGeom prst="rect">
            <a:avLst/>
          </a:prstGeom>
          <a:noFill/>
          <a:ln w="9525">
            <a:noFill/>
            <a:miter lim="800000"/>
          </a:ln>
        </p:spPr>
        <p:txBody>
          <a:bodyPr wrap="square">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en-US" sz="1200" b="1" dirty="0" smtClean="0">
                <a:latin typeface="+mn-lt"/>
              </a:rPr>
              <a:t>AGE</a:t>
            </a:r>
            <a:endParaRPr lang="en-US" sz="1200" b="1" dirty="0">
              <a:latin typeface="+mn-lt"/>
            </a:endParaRPr>
          </a:p>
        </p:txBody>
      </p:sp>
      <p:sp>
        <p:nvSpPr>
          <p:cNvPr id="75" name="Text Box 12" descr="MarketSight_Chart_Title"/>
          <p:cNvSpPr>
            <a:spLocks noChangeArrowheads="1"/>
          </p:cNvSpPr>
          <p:nvPr/>
        </p:nvSpPr>
        <p:spPr>
          <a:xfrm>
            <a:off x="4572000" y="1235439"/>
            <a:ext cx="2330684" cy="276999"/>
          </a:xfrm>
          <a:prstGeom prst="rect">
            <a:avLst/>
          </a:prstGeom>
          <a:noFill/>
          <a:ln w="9525">
            <a:noFill/>
            <a:miter lim="800000"/>
          </a:ln>
        </p:spPr>
        <p:txBody>
          <a:bodyPr wrap="square">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en-US" sz="1200" b="1" dirty="0" smtClean="0">
                <a:latin typeface="+mn-lt"/>
              </a:rPr>
              <a:t>MARITAL STATUS</a:t>
            </a:r>
            <a:endParaRPr lang="en-US" sz="1200" b="1" dirty="0">
              <a:latin typeface="+mn-lt"/>
            </a:endParaRPr>
          </a:p>
        </p:txBody>
      </p:sp>
      <p:sp>
        <p:nvSpPr>
          <p:cNvPr id="76" name="Text Box 12" descr="MarketSight_Chart_Title"/>
          <p:cNvSpPr>
            <a:spLocks noChangeArrowheads="1"/>
          </p:cNvSpPr>
          <p:nvPr/>
        </p:nvSpPr>
        <p:spPr>
          <a:xfrm>
            <a:off x="6639622" y="1236848"/>
            <a:ext cx="2375134" cy="276999"/>
          </a:xfrm>
          <a:prstGeom prst="rect">
            <a:avLst/>
          </a:prstGeom>
          <a:noFill/>
          <a:ln w="9525">
            <a:noFill/>
            <a:miter lim="800000"/>
          </a:ln>
        </p:spPr>
        <p:txBody>
          <a:bodyPr wrap="square">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en-US" sz="1200" b="1" dirty="0" smtClean="0">
                <a:latin typeface="+mn-lt"/>
              </a:rPr>
              <a:t>PRESENCE OF CHILDREN</a:t>
            </a:r>
            <a:endParaRPr lang="en-US" sz="1200" b="1" dirty="0">
              <a:latin typeface="+mn-lt"/>
            </a:endParaRPr>
          </a:p>
        </p:txBody>
      </p:sp>
      <p:cxnSp>
        <p:nvCxnSpPr>
          <p:cNvPr id="82" name="Straight Connector 81"/>
          <p:cNvCxnSpPr/>
          <p:nvPr/>
        </p:nvCxnSpPr>
        <p:spPr bwMode="gray">
          <a:xfrm>
            <a:off x="17755" y="6631619"/>
            <a:ext cx="9117367" cy="0"/>
          </a:xfrm>
          <a:prstGeom prst="line">
            <a:avLst/>
          </a:prstGeom>
          <a:ln w="38100">
            <a:solidFill>
              <a:schemeClr val="accent2"/>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213717" y="470508"/>
            <a:ext cx="5479308" cy="400110"/>
          </a:xfrm>
          <a:prstGeom prst="rect">
            <a:avLst/>
          </a:prstGeom>
          <a:noFill/>
        </p:spPr>
        <p:txBody>
          <a:bodyPr wrap="square" rtlCol="0">
            <a:spAutoFit/>
          </a:bodyPr>
          <a:lstStyle/>
          <a:p>
            <a:pPr algn="ctr"/>
            <a:r>
              <a:rPr lang="en-US" sz="2000" dirty="0" smtClean="0">
                <a:solidFill>
                  <a:schemeClr val="bg1"/>
                </a:solidFill>
              </a:rPr>
              <a:t>RESPONDENT DEMOGRAPHICS</a:t>
            </a:r>
            <a:endParaRPr lang="en-US" sz="2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66" y="2099326"/>
            <a:ext cx="474956" cy="4517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426" y="4340948"/>
            <a:ext cx="889194" cy="1012681"/>
          </a:xfrm>
          <a:prstGeom prst="rect">
            <a:avLst/>
          </a:prstGeom>
          <a:solidFill>
            <a:srgbClr val="C00000"/>
          </a:solidFill>
        </p:spPr>
      </p:pic>
      <p:sp>
        <p:nvSpPr>
          <p:cNvPr id="25" name="Slide Number Placeholder 1"/>
          <p:cNvSpPr txBox="1">
            <a:spLocks/>
          </p:cNvSpPr>
          <p:nvPr/>
        </p:nvSpPr>
        <p:spPr>
          <a:xfrm>
            <a:off x="8461829" y="6340290"/>
            <a:ext cx="68216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chemeClr val="bg1"/>
                </a:solidFill>
              </a:rPr>
              <a:t>PAGE 17</a:t>
            </a:r>
            <a:endParaRPr lang="en-US" sz="1000" dirty="0">
              <a:solidFill>
                <a:schemeClr val="bg1"/>
              </a:solidFill>
            </a:endParaRPr>
          </a:p>
        </p:txBody>
      </p:sp>
      <p:graphicFrame>
        <p:nvGraphicFramePr>
          <p:cNvPr id="12" name="Chart 11"/>
          <p:cNvGraphicFramePr/>
          <p:nvPr>
            <p:extLst>
              <p:ext uri="{D42A27DB-BD31-4B8C-83A1-F6EECF244321}">
                <p14:modId xmlns:p14="http://schemas.microsoft.com/office/powerpoint/2010/main" val="2323595545"/>
              </p:ext>
            </p:extLst>
          </p:nvPr>
        </p:nvGraphicFramePr>
        <p:xfrm>
          <a:off x="16710" y="1582777"/>
          <a:ext cx="2210704" cy="184622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3572933" y="1600440"/>
            <a:ext cx="1043453" cy="276999"/>
          </a:xfrm>
          <a:prstGeom prst="rect">
            <a:avLst/>
          </a:prstGeom>
          <a:noFill/>
        </p:spPr>
        <p:txBody>
          <a:bodyPr wrap="square" rtlCol="0">
            <a:spAutoFit/>
          </a:bodyPr>
          <a:lstStyle/>
          <a:p>
            <a:r>
              <a:rPr lang="en-US" sz="1200" b="1" dirty="0" smtClean="0"/>
              <a:t>Mean: 60.6 </a:t>
            </a:r>
            <a:endParaRPr lang="en-US" sz="1200" b="1"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0428" y="2159190"/>
            <a:ext cx="629301" cy="708788"/>
          </a:xfrm>
          <a:prstGeom prst="rect">
            <a:avLst/>
          </a:prstGeom>
        </p:spPr>
      </p:pic>
      <p:graphicFrame>
        <p:nvGraphicFramePr>
          <p:cNvPr id="61" name="Chart 60"/>
          <p:cNvGraphicFramePr/>
          <p:nvPr>
            <p:extLst>
              <p:ext uri="{D42A27DB-BD31-4B8C-83A1-F6EECF244321}">
                <p14:modId xmlns:p14="http://schemas.microsoft.com/office/powerpoint/2010/main" val="1000162660"/>
              </p:ext>
            </p:extLst>
          </p:nvPr>
        </p:nvGraphicFramePr>
        <p:xfrm>
          <a:off x="4596472" y="4105127"/>
          <a:ext cx="2461275" cy="2022474"/>
        </p:xfrm>
        <a:graphic>
          <a:graphicData uri="http://schemas.openxmlformats.org/drawingml/2006/chart">
            <c:chart xmlns:c="http://schemas.openxmlformats.org/drawingml/2006/chart" xmlns:r="http://schemas.openxmlformats.org/officeDocument/2006/relationships" r:id="rId7"/>
          </a:graphicData>
        </a:graphic>
      </p:graphicFrame>
      <p:sp>
        <p:nvSpPr>
          <p:cNvPr id="85" name="Isosceles Triangle 84"/>
          <p:cNvSpPr/>
          <p:nvPr/>
        </p:nvSpPr>
        <p:spPr>
          <a:xfrm>
            <a:off x="7268973" y="1816460"/>
            <a:ext cx="1020931" cy="554619"/>
          </a:xfrm>
          <a:prstGeom prst="triangle">
            <a:avLst>
              <a:gd name="adj" fmla="val 49288"/>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p:cNvSpPr/>
          <p:nvPr/>
        </p:nvSpPr>
        <p:spPr>
          <a:xfrm>
            <a:off x="7410761" y="2371078"/>
            <a:ext cx="764020" cy="212063"/>
          </a:xfrm>
          <a:prstGeom prst="rect">
            <a:avLst/>
          </a:prstGeom>
          <a:solidFill>
            <a:schemeClr val="accent3"/>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solidFill>
              </a:rPr>
              <a:t>Under 6</a:t>
            </a:r>
            <a:endParaRPr lang="en-US" sz="900" dirty="0">
              <a:solidFill>
                <a:schemeClr val="bg1"/>
              </a:solidFill>
            </a:endParaRPr>
          </a:p>
        </p:txBody>
      </p:sp>
      <p:sp>
        <p:nvSpPr>
          <p:cNvPr id="55" name="Rectangle 54"/>
          <p:cNvSpPr/>
          <p:nvPr/>
        </p:nvSpPr>
        <p:spPr>
          <a:xfrm>
            <a:off x="7402677" y="2583143"/>
            <a:ext cx="772104" cy="311987"/>
          </a:xfrm>
          <a:prstGeom prst="rect">
            <a:avLst/>
          </a:prstGeom>
          <a:solidFill>
            <a:srgbClr val="C00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solidFill>
              </a:rPr>
              <a:t>6-12</a:t>
            </a:r>
            <a:endParaRPr lang="en-US" sz="900" dirty="0">
              <a:solidFill>
                <a:schemeClr val="bg1"/>
              </a:solidFill>
            </a:endParaRPr>
          </a:p>
        </p:txBody>
      </p:sp>
      <p:sp>
        <p:nvSpPr>
          <p:cNvPr id="33" name="TextBox 32"/>
          <p:cNvSpPr txBox="1"/>
          <p:nvPr/>
        </p:nvSpPr>
        <p:spPr>
          <a:xfrm>
            <a:off x="8136474" y="2390726"/>
            <a:ext cx="1007526" cy="861774"/>
          </a:xfrm>
          <a:prstGeom prst="rect">
            <a:avLst/>
          </a:prstGeom>
          <a:noFill/>
        </p:spPr>
        <p:txBody>
          <a:bodyPr wrap="square" rtlCol="0">
            <a:spAutoFit/>
          </a:bodyPr>
          <a:lstStyle/>
          <a:p>
            <a:pPr marL="171450" indent="-171450">
              <a:buSzPct val="94000"/>
              <a:buFont typeface="Wingdings" panose="05000000000000000000" pitchFamily="2" charset="2"/>
              <a:buChar char="Ø"/>
            </a:pPr>
            <a:r>
              <a:rPr lang="en-US" sz="1000" b="1" dirty="0" smtClean="0"/>
              <a:t>9%</a:t>
            </a:r>
          </a:p>
          <a:p>
            <a:pPr marL="171450" indent="-171450">
              <a:buSzPct val="94000"/>
              <a:buFont typeface="Wingdings" panose="05000000000000000000" pitchFamily="2" charset="2"/>
              <a:buChar char="Ø"/>
            </a:pPr>
            <a:endParaRPr lang="en-US" sz="1000" b="1" dirty="0" smtClean="0"/>
          </a:p>
          <a:p>
            <a:pPr marL="171450" indent="-171450">
              <a:buSzPct val="94000"/>
              <a:buFont typeface="Wingdings" panose="05000000000000000000" pitchFamily="2" charset="2"/>
              <a:buChar char="Ø"/>
            </a:pPr>
            <a:r>
              <a:rPr lang="en-US" sz="1000" b="1" dirty="0" smtClean="0"/>
              <a:t>15%</a:t>
            </a:r>
          </a:p>
          <a:p>
            <a:pPr marL="171450" indent="-171450">
              <a:buSzPct val="94000"/>
              <a:buFont typeface="Wingdings" panose="05000000000000000000" pitchFamily="2" charset="2"/>
              <a:buChar char="Ø"/>
            </a:pPr>
            <a:endParaRPr lang="en-US" sz="1000" b="1" dirty="0"/>
          </a:p>
          <a:p>
            <a:pPr marL="171450" indent="-171450">
              <a:buSzPct val="94000"/>
              <a:buFont typeface="Wingdings" panose="05000000000000000000" pitchFamily="2" charset="2"/>
              <a:buChar char="Ø"/>
            </a:pPr>
            <a:r>
              <a:rPr lang="en-US" sz="1000" b="1" dirty="0" smtClean="0"/>
              <a:t>15%</a:t>
            </a:r>
          </a:p>
        </p:txBody>
      </p:sp>
      <p:sp>
        <p:nvSpPr>
          <p:cNvPr id="5" name="TextBox 4"/>
          <p:cNvSpPr txBox="1"/>
          <p:nvPr/>
        </p:nvSpPr>
        <p:spPr>
          <a:xfrm>
            <a:off x="8010572" y="1603043"/>
            <a:ext cx="1122423" cy="615553"/>
          </a:xfrm>
          <a:prstGeom prst="rect">
            <a:avLst/>
          </a:prstGeom>
          <a:noFill/>
        </p:spPr>
        <p:txBody>
          <a:bodyPr wrap="none" rtlCol="0">
            <a:spAutoFit/>
          </a:bodyPr>
          <a:lstStyle/>
          <a:p>
            <a:pPr algn="ctr"/>
            <a:r>
              <a:rPr lang="en-US" sz="1200" b="1" dirty="0" smtClean="0"/>
              <a:t>Have Children</a:t>
            </a:r>
          </a:p>
          <a:p>
            <a:pPr algn="ctr"/>
            <a:r>
              <a:rPr lang="en-US" sz="1200" b="1" dirty="0" smtClean="0"/>
              <a:t>Under 18: 29%</a:t>
            </a:r>
          </a:p>
          <a:p>
            <a:endParaRPr lang="en-US" sz="1000" dirty="0"/>
          </a:p>
        </p:txBody>
      </p:sp>
      <p:graphicFrame>
        <p:nvGraphicFramePr>
          <p:cNvPr id="26" name="Chart 25"/>
          <p:cNvGraphicFramePr/>
          <p:nvPr>
            <p:extLst>
              <p:ext uri="{D42A27DB-BD31-4B8C-83A1-F6EECF244321}">
                <p14:modId xmlns:p14="http://schemas.microsoft.com/office/powerpoint/2010/main" val="251012394"/>
              </p:ext>
            </p:extLst>
          </p:nvPr>
        </p:nvGraphicFramePr>
        <p:xfrm>
          <a:off x="48820" y="4105127"/>
          <a:ext cx="2219648" cy="2081611"/>
        </p:xfrm>
        <a:graphic>
          <a:graphicData uri="http://schemas.openxmlformats.org/drawingml/2006/chart">
            <c:chart xmlns:c="http://schemas.openxmlformats.org/drawingml/2006/chart" xmlns:r="http://schemas.openxmlformats.org/officeDocument/2006/relationships" r:id="rId8"/>
          </a:graphicData>
        </a:graphic>
      </p:graphicFrame>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2550" y="4031332"/>
            <a:ext cx="1046492" cy="761946"/>
          </a:xfrm>
          <a:prstGeom prst="rect">
            <a:avLst/>
          </a:prstGeom>
        </p:spPr>
      </p:pic>
      <p:graphicFrame>
        <p:nvGraphicFramePr>
          <p:cNvPr id="51" name="Chart 50"/>
          <p:cNvGraphicFramePr/>
          <p:nvPr>
            <p:extLst>
              <p:ext uri="{D42A27DB-BD31-4B8C-83A1-F6EECF244321}">
                <p14:modId xmlns:p14="http://schemas.microsoft.com/office/powerpoint/2010/main" val="2493751063"/>
              </p:ext>
            </p:extLst>
          </p:nvPr>
        </p:nvGraphicFramePr>
        <p:xfrm>
          <a:off x="5185481" y="1619633"/>
          <a:ext cx="2069094" cy="178415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2" name="Chart 51"/>
          <p:cNvGraphicFramePr/>
          <p:nvPr>
            <p:extLst>
              <p:ext uri="{D42A27DB-BD31-4B8C-83A1-F6EECF244321}">
                <p14:modId xmlns:p14="http://schemas.microsoft.com/office/powerpoint/2010/main" val="3446745198"/>
              </p:ext>
            </p:extLst>
          </p:nvPr>
        </p:nvGraphicFramePr>
        <p:xfrm>
          <a:off x="2324523" y="1600440"/>
          <a:ext cx="2131621" cy="1803352"/>
        </p:xfrm>
        <a:graphic>
          <a:graphicData uri="http://schemas.openxmlformats.org/drawingml/2006/chart">
            <c:chart xmlns:c="http://schemas.openxmlformats.org/drawingml/2006/chart" xmlns:r="http://schemas.openxmlformats.org/officeDocument/2006/relationships" r:id="rId11"/>
          </a:graphicData>
        </a:graphic>
      </p:graphicFrame>
      <p:sp>
        <p:nvSpPr>
          <p:cNvPr id="53" name="Text Box 12" descr="MarketSight_Chart_Title"/>
          <p:cNvSpPr>
            <a:spLocks noChangeArrowheads="1"/>
          </p:cNvSpPr>
          <p:nvPr/>
        </p:nvSpPr>
        <p:spPr>
          <a:xfrm>
            <a:off x="214537" y="3496909"/>
            <a:ext cx="1961320" cy="276999"/>
          </a:xfrm>
          <a:prstGeom prst="rect">
            <a:avLst/>
          </a:prstGeom>
          <a:noFill/>
          <a:ln w="9525">
            <a:noFill/>
            <a:miter lim="800000"/>
          </a:ln>
        </p:spPr>
        <p:txBody>
          <a:bodyPr wrap="square">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en-US" sz="1200" b="1" dirty="0" smtClean="0">
                <a:latin typeface="+mn-lt"/>
              </a:rPr>
              <a:t>EMPLOYMENT</a:t>
            </a:r>
            <a:endParaRPr lang="en-US" sz="1200" b="1" dirty="0">
              <a:latin typeface="+mn-lt"/>
            </a:endParaRPr>
          </a:p>
        </p:txBody>
      </p:sp>
      <p:sp>
        <p:nvSpPr>
          <p:cNvPr id="54" name="Text Box 12" descr="MarketSight_Chart_Title"/>
          <p:cNvSpPr>
            <a:spLocks noChangeArrowheads="1"/>
          </p:cNvSpPr>
          <p:nvPr/>
        </p:nvSpPr>
        <p:spPr>
          <a:xfrm>
            <a:off x="2278168" y="3516567"/>
            <a:ext cx="2046089" cy="276999"/>
          </a:xfrm>
          <a:prstGeom prst="rect">
            <a:avLst/>
          </a:prstGeom>
          <a:noFill/>
          <a:ln w="9525">
            <a:noFill/>
            <a:miter lim="800000"/>
          </a:ln>
        </p:spPr>
        <p:txBody>
          <a:bodyPr wrap="square">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en-US" sz="1200" b="1" dirty="0" smtClean="0">
                <a:latin typeface="+mn-lt"/>
              </a:rPr>
              <a:t>PRIMARY RESIDENCE</a:t>
            </a:r>
            <a:endParaRPr lang="en-US" sz="1200" b="1" dirty="0">
              <a:latin typeface="+mn-lt"/>
            </a:endParaRPr>
          </a:p>
        </p:txBody>
      </p:sp>
      <p:sp>
        <p:nvSpPr>
          <p:cNvPr id="59" name="Text Box 12" descr="MarketSight_Chart_Title"/>
          <p:cNvSpPr>
            <a:spLocks noChangeArrowheads="1"/>
          </p:cNvSpPr>
          <p:nvPr/>
        </p:nvSpPr>
        <p:spPr>
          <a:xfrm>
            <a:off x="4662551" y="3499779"/>
            <a:ext cx="2048968" cy="276999"/>
          </a:xfrm>
          <a:prstGeom prst="rect">
            <a:avLst/>
          </a:prstGeom>
          <a:noFill/>
          <a:ln w="9525">
            <a:noFill/>
            <a:miter lim="800000"/>
          </a:ln>
        </p:spPr>
        <p:txBody>
          <a:bodyPr wrap="square">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en-US" sz="1200" b="1" dirty="0" smtClean="0">
                <a:latin typeface="+mn-lt"/>
              </a:rPr>
              <a:t>HOUSEHOLD INCOME</a:t>
            </a:r>
            <a:endParaRPr lang="en-US" sz="1200" b="1" dirty="0">
              <a:latin typeface="+mn-lt"/>
            </a:endParaRPr>
          </a:p>
        </p:txBody>
      </p:sp>
      <p:sp>
        <p:nvSpPr>
          <p:cNvPr id="60" name="Rectangle 59"/>
          <p:cNvSpPr/>
          <p:nvPr/>
        </p:nvSpPr>
        <p:spPr>
          <a:xfrm>
            <a:off x="7402677" y="2895130"/>
            <a:ext cx="772104" cy="307187"/>
          </a:xfrm>
          <a:prstGeom prst="rect">
            <a:avLst/>
          </a:prstGeom>
          <a:solidFill>
            <a:srgbClr val="D2997A"/>
          </a:solidFill>
          <a:ln>
            <a:solidFill>
              <a:srgbClr val="D2997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solidFill>
              </a:rPr>
              <a:t>13-17</a:t>
            </a:r>
            <a:endParaRPr lang="en-US" sz="900" dirty="0">
              <a:solidFill>
                <a:schemeClr val="bg1"/>
              </a:solidFill>
            </a:endParaRPr>
          </a:p>
        </p:txBody>
      </p:sp>
      <p:sp>
        <p:nvSpPr>
          <p:cNvPr id="14" name="TextBox 13"/>
          <p:cNvSpPr txBox="1"/>
          <p:nvPr/>
        </p:nvSpPr>
        <p:spPr>
          <a:xfrm>
            <a:off x="-21013" y="3860278"/>
            <a:ext cx="1561945" cy="276999"/>
          </a:xfrm>
          <a:prstGeom prst="rect">
            <a:avLst/>
          </a:prstGeom>
          <a:noFill/>
        </p:spPr>
        <p:txBody>
          <a:bodyPr wrap="square" rtlCol="0">
            <a:spAutoFit/>
          </a:bodyPr>
          <a:lstStyle/>
          <a:p>
            <a:r>
              <a:rPr lang="en-US" sz="1200" b="1" dirty="0" smtClean="0"/>
              <a:t>Employed Net: 68%</a:t>
            </a:r>
            <a:endParaRPr lang="en-US" sz="1200" b="1" dirty="0"/>
          </a:p>
        </p:txBody>
      </p:sp>
      <p:sp>
        <p:nvSpPr>
          <p:cNvPr id="15" name="TextBox 14"/>
          <p:cNvSpPr txBox="1"/>
          <p:nvPr/>
        </p:nvSpPr>
        <p:spPr>
          <a:xfrm>
            <a:off x="3112770" y="4232837"/>
            <a:ext cx="1447832" cy="784830"/>
          </a:xfrm>
          <a:prstGeom prst="rect">
            <a:avLst/>
          </a:prstGeom>
          <a:noFill/>
        </p:spPr>
        <p:txBody>
          <a:bodyPr wrap="none" rtlCol="0">
            <a:spAutoFit/>
          </a:bodyPr>
          <a:lstStyle/>
          <a:p>
            <a:pPr marL="171450" indent="-171450">
              <a:buFont typeface="Wingdings" panose="05000000000000000000" pitchFamily="2" charset="2"/>
              <a:buChar char="ü"/>
            </a:pPr>
            <a:r>
              <a:rPr lang="en-US" sz="1100" dirty="0" smtClean="0"/>
              <a:t>96% Single Family</a:t>
            </a:r>
          </a:p>
          <a:p>
            <a:pPr marL="171450" indent="-171450">
              <a:buFont typeface="Wingdings" panose="05000000000000000000" pitchFamily="2" charset="2"/>
              <a:buChar char="ü"/>
            </a:pPr>
            <a:r>
              <a:rPr lang="en-US" sz="1100" dirty="0" smtClean="0"/>
              <a:t>2% Multiple Family</a:t>
            </a:r>
          </a:p>
          <a:p>
            <a:pPr marL="171450" indent="-171450">
              <a:buFont typeface="Wingdings" panose="05000000000000000000" pitchFamily="2" charset="2"/>
              <a:buChar char="ü"/>
            </a:pPr>
            <a:r>
              <a:rPr lang="en-US" sz="1100" dirty="0" smtClean="0"/>
              <a:t>1% Co-op/Condo</a:t>
            </a:r>
          </a:p>
          <a:p>
            <a:pPr marL="171450" indent="-171450">
              <a:buFont typeface="Wingdings" panose="05000000000000000000" pitchFamily="2" charset="2"/>
              <a:buChar char="ü"/>
            </a:pPr>
            <a:endParaRPr lang="en-US" sz="1200" dirty="0" smtClean="0"/>
          </a:p>
        </p:txBody>
      </p:sp>
      <p:sp>
        <p:nvSpPr>
          <p:cNvPr id="16" name="TextBox 15"/>
          <p:cNvSpPr txBox="1"/>
          <p:nvPr/>
        </p:nvSpPr>
        <p:spPr>
          <a:xfrm>
            <a:off x="3213717" y="3986788"/>
            <a:ext cx="1358283" cy="274491"/>
          </a:xfrm>
          <a:prstGeom prst="rect">
            <a:avLst/>
          </a:prstGeom>
          <a:noFill/>
        </p:spPr>
        <p:txBody>
          <a:bodyPr wrap="square" rtlCol="0">
            <a:spAutoFit/>
          </a:bodyPr>
          <a:lstStyle/>
          <a:p>
            <a:pPr algn="ctr"/>
            <a:r>
              <a:rPr lang="en-US" sz="1200" b="1" dirty="0" smtClean="0"/>
              <a:t>Own</a:t>
            </a:r>
            <a:endParaRPr lang="en-US" sz="1200" b="1" dirty="0"/>
          </a:p>
        </p:txBody>
      </p:sp>
      <p:sp>
        <p:nvSpPr>
          <p:cNvPr id="62" name="TextBox 61"/>
          <p:cNvSpPr txBox="1"/>
          <p:nvPr/>
        </p:nvSpPr>
        <p:spPr>
          <a:xfrm>
            <a:off x="3213717" y="5222267"/>
            <a:ext cx="1346885" cy="461665"/>
          </a:xfrm>
          <a:prstGeom prst="rect">
            <a:avLst/>
          </a:prstGeom>
          <a:noFill/>
        </p:spPr>
        <p:txBody>
          <a:bodyPr wrap="square" rtlCol="0">
            <a:spAutoFit/>
          </a:bodyPr>
          <a:lstStyle/>
          <a:p>
            <a:pPr algn="ctr"/>
            <a:r>
              <a:rPr lang="en-US" sz="1200" b="1" dirty="0" smtClean="0"/>
              <a:t>Length of Time</a:t>
            </a:r>
          </a:p>
          <a:p>
            <a:pPr algn="ctr"/>
            <a:r>
              <a:rPr lang="en-US" sz="1200" b="1" dirty="0" smtClean="0"/>
              <a:t>at Residence</a:t>
            </a:r>
            <a:endParaRPr lang="en-US" sz="1200" b="1" dirty="0"/>
          </a:p>
        </p:txBody>
      </p:sp>
      <p:sp>
        <p:nvSpPr>
          <p:cNvPr id="63" name="TextBox 62"/>
          <p:cNvSpPr txBox="1"/>
          <p:nvPr/>
        </p:nvSpPr>
        <p:spPr>
          <a:xfrm>
            <a:off x="3060983" y="5690263"/>
            <a:ext cx="1558440" cy="615553"/>
          </a:xfrm>
          <a:prstGeom prst="rect">
            <a:avLst/>
          </a:prstGeom>
          <a:noFill/>
        </p:spPr>
        <p:txBody>
          <a:bodyPr wrap="none" rtlCol="0">
            <a:spAutoFit/>
          </a:bodyPr>
          <a:lstStyle/>
          <a:p>
            <a:pPr marL="171450" indent="-171450">
              <a:buFont typeface="Wingdings" panose="05000000000000000000" pitchFamily="2" charset="2"/>
              <a:buChar char="ü"/>
            </a:pPr>
            <a:r>
              <a:rPr lang="en-US" sz="1100" dirty="0" smtClean="0"/>
              <a:t>Full-time: 21.3 years</a:t>
            </a:r>
          </a:p>
          <a:p>
            <a:pPr marL="171450" indent="-171450">
              <a:buFont typeface="Wingdings" panose="05000000000000000000" pitchFamily="2" charset="2"/>
              <a:buChar char="ü"/>
            </a:pPr>
            <a:r>
              <a:rPr lang="en-US" sz="1100" dirty="0" smtClean="0"/>
              <a:t>Part-time: 20.0 years</a:t>
            </a:r>
          </a:p>
          <a:p>
            <a:pPr marL="171450" indent="-171450">
              <a:buFont typeface="Wingdings" panose="05000000000000000000" pitchFamily="2" charset="2"/>
              <a:buChar char="ü"/>
            </a:pPr>
            <a:endParaRPr lang="en-US" sz="1200" dirty="0" smtClean="0"/>
          </a:p>
        </p:txBody>
      </p:sp>
      <p:cxnSp>
        <p:nvCxnSpPr>
          <p:cNvPr id="19" name="Straight Connector 18"/>
          <p:cNvCxnSpPr/>
          <p:nvPr/>
        </p:nvCxnSpPr>
        <p:spPr>
          <a:xfrm>
            <a:off x="4574799" y="1715064"/>
            <a:ext cx="6159" cy="1537436"/>
          </a:xfrm>
          <a:prstGeom prst="line">
            <a:avLst/>
          </a:prstGeom>
          <a:ln w="15875" cmpd="sng">
            <a:solidFill>
              <a:schemeClr val="tx2"/>
            </a:solidFill>
            <a:prstDash val="soli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580958" y="3959741"/>
            <a:ext cx="3279" cy="2474560"/>
          </a:xfrm>
          <a:prstGeom prst="line">
            <a:avLst/>
          </a:prstGeom>
          <a:ln w="15875">
            <a:solidFill>
              <a:schemeClr val="tx2"/>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268973" y="5217353"/>
            <a:ext cx="1647333" cy="276999"/>
          </a:xfrm>
          <a:prstGeom prst="rect">
            <a:avLst/>
          </a:prstGeom>
          <a:noFill/>
        </p:spPr>
        <p:txBody>
          <a:bodyPr wrap="square" rtlCol="0">
            <a:spAutoFit/>
          </a:bodyPr>
          <a:lstStyle/>
          <a:p>
            <a:r>
              <a:rPr lang="en-US" sz="1200" b="1" dirty="0"/>
              <a:t>N</a:t>
            </a:r>
            <a:r>
              <a:rPr lang="en-US" sz="1200" b="1" dirty="0" smtClean="0"/>
              <a:t>early 2: mean 1.7</a:t>
            </a:r>
            <a:endParaRPr lang="en-US" sz="1200" b="1" dirty="0"/>
          </a:p>
        </p:txBody>
      </p:sp>
      <p:pic>
        <p:nvPicPr>
          <p:cNvPr id="1026" name="Picture 2" descr="Image result for 2 people adult imag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2677" y="4366274"/>
            <a:ext cx="1137288" cy="786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1" y="5907468"/>
            <a:ext cx="1494320" cy="276999"/>
          </a:xfrm>
          <a:prstGeom prst="rect">
            <a:avLst/>
          </a:prstGeom>
          <a:noFill/>
        </p:spPr>
        <p:txBody>
          <a:bodyPr wrap="none" rtlCol="0">
            <a:spAutoFit/>
          </a:bodyPr>
          <a:lstStyle/>
          <a:p>
            <a:r>
              <a:rPr lang="en-US" sz="1200" b="1" dirty="0" smtClean="0"/>
              <a:t>Mean HHI: $189,000</a:t>
            </a:r>
            <a:endParaRPr lang="en-US" sz="1200" b="1" dirty="0"/>
          </a:p>
        </p:txBody>
      </p:sp>
      <p:sp>
        <p:nvSpPr>
          <p:cNvPr id="42" name="Text Box 12" descr="MarketSight_Chart_Title"/>
          <p:cNvSpPr>
            <a:spLocks noChangeArrowheads="1"/>
          </p:cNvSpPr>
          <p:nvPr/>
        </p:nvSpPr>
        <p:spPr>
          <a:xfrm>
            <a:off x="6902683" y="3491313"/>
            <a:ext cx="2230311" cy="276999"/>
          </a:xfrm>
          <a:prstGeom prst="rect">
            <a:avLst/>
          </a:prstGeom>
          <a:noFill/>
          <a:ln w="9525">
            <a:noFill/>
            <a:miter lim="800000"/>
          </a:ln>
        </p:spPr>
        <p:txBody>
          <a:bodyPr wrap="square">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charset="0"/>
                <a:ea typeface="+mn-ea"/>
                <a:cs typeface="+mn-cs"/>
              </a:defRPr>
            </a:lvl5pPr>
            <a:lvl6pPr marL="2286000" algn="l" defTabSz="914400" rtl="0" eaLnBrk="1" latinLnBrk="0" hangingPunct="1">
              <a:defRPr sz="1800" kern="1200">
                <a:solidFill>
                  <a:schemeClr val="tx1"/>
                </a:solidFill>
                <a:latin typeface="Arial" charset="0"/>
                <a:ea typeface="+mn-ea"/>
                <a:cs typeface="+mn-cs"/>
              </a:defRPr>
            </a:lvl6pPr>
            <a:lvl7pPr marL="2743200" algn="l" defTabSz="914400" rtl="0" eaLnBrk="1" latinLnBrk="0" hangingPunct="1">
              <a:defRPr sz="1800" kern="1200">
                <a:solidFill>
                  <a:schemeClr val="tx1"/>
                </a:solidFill>
                <a:latin typeface="Arial" charset="0"/>
                <a:ea typeface="+mn-ea"/>
                <a:cs typeface="+mn-cs"/>
              </a:defRPr>
            </a:lvl7pPr>
            <a:lvl8pPr marL="3200400" algn="l" defTabSz="914400" rtl="0" eaLnBrk="1" latinLnBrk="0" hangingPunct="1">
              <a:defRPr sz="1800" kern="1200">
                <a:solidFill>
                  <a:schemeClr val="tx1"/>
                </a:solidFill>
                <a:latin typeface="Arial" charset="0"/>
                <a:ea typeface="+mn-ea"/>
                <a:cs typeface="+mn-cs"/>
              </a:defRPr>
            </a:lvl8pPr>
          </a:lstStyle>
          <a:p>
            <a:pPr algn="ctr"/>
            <a:r>
              <a:rPr lang="en-US" sz="1200" b="1" dirty="0" smtClean="0">
                <a:latin typeface="+mn-lt"/>
              </a:rPr>
              <a:t>CONTRIBUTE TO HHI</a:t>
            </a:r>
            <a:endParaRPr lang="en-US" sz="1200" b="1" dirty="0">
              <a:latin typeface="+mn-lt"/>
            </a:endParaRPr>
          </a:p>
        </p:txBody>
      </p:sp>
    </p:spTree>
    <p:extLst>
      <p:ext uri="{BB962C8B-B14F-4D97-AF65-F5344CB8AC3E}">
        <p14:creationId xmlns:p14="http://schemas.microsoft.com/office/powerpoint/2010/main" val="18006169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768" y="4314547"/>
            <a:ext cx="2831975" cy="1954719"/>
          </a:xfrm>
        </p:spPr>
      </p:pic>
      <p:sp>
        <p:nvSpPr>
          <p:cNvPr id="3" name="Slide Number Placeholder 2"/>
          <p:cNvSpPr>
            <a:spLocks noGrp="1"/>
          </p:cNvSpPr>
          <p:nvPr>
            <p:ph type="sldNum" sz="quarter" idx="10"/>
          </p:nvPr>
        </p:nvSpPr>
        <p:spPr/>
        <p:txBody>
          <a:bodyPr/>
          <a:lstStyle/>
          <a:p>
            <a:r>
              <a:rPr lang="en-US" dirty="0" smtClean="0"/>
              <a:t>PAGE </a:t>
            </a:r>
            <a:fld id="{2066355A-084C-D24E-9AD2-7E4FC41EA627}" type="slidenum">
              <a:rPr lang="en-US" smtClean="0"/>
              <a:pPr/>
              <a:t>21</a:t>
            </a:fld>
            <a:endParaRPr lang="en-US" dirty="0"/>
          </a:p>
        </p:txBody>
      </p:sp>
      <p:sp>
        <p:nvSpPr>
          <p:cNvPr id="12" name="Rectangular Callout 11"/>
          <p:cNvSpPr/>
          <p:nvPr/>
        </p:nvSpPr>
        <p:spPr>
          <a:xfrm>
            <a:off x="674705" y="1577276"/>
            <a:ext cx="3648722" cy="1896678"/>
          </a:xfrm>
          <a:prstGeom prst="wedgeRectCallout">
            <a:avLst>
              <a:gd name="adj1" fmla="val -21346"/>
              <a:gd name="adj2" fmla="val 49511"/>
            </a:avLst>
          </a:prstGeom>
          <a:gradFill flip="none" rotWithShape="1">
            <a:gsLst>
              <a:gs pos="0">
                <a:schemeClr val="accent2">
                  <a:tint val="100000"/>
                  <a:shade val="100000"/>
                  <a:satMod val="130000"/>
                </a:schemeClr>
              </a:gs>
              <a:gs pos="100000">
                <a:schemeClr val="accent2">
                  <a:tint val="50000"/>
                  <a:shade val="100000"/>
                  <a:satMod val="350000"/>
                </a:schemeClr>
              </a:gs>
            </a:gsLst>
            <a:lin ang="2700000" scaled="1"/>
            <a:tileRect/>
          </a:gradFill>
          <a:ln/>
        </p:spPr>
        <p:style>
          <a:lnRef idx="0">
            <a:schemeClr val="accent2"/>
          </a:lnRef>
          <a:fillRef idx="3">
            <a:schemeClr val="accent2"/>
          </a:fillRef>
          <a:effectRef idx="3">
            <a:schemeClr val="accent2"/>
          </a:effectRef>
          <a:fontRef idx="minor">
            <a:schemeClr val="lt1"/>
          </a:fontRef>
        </p:style>
        <p:txBody>
          <a:bodyPr rtlCol="0" anchor="t" anchorCtr="0"/>
          <a:lstStyle/>
          <a:p>
            <a:r>
              <a:rPr lang="en-US" sz="1200" dirty="0" smtClean="0">
                <a:solidFill>
                  <a:schemeClr val="tx1"/>
                </a:solidFill>
              </a:rPr>
              <a:t>“</a:t>
            </a:r>
            <a:r>
              <a:rPr lang="en-US" sz="1100" dirty="0" smtClean="0">
                <a:solidFill>
                  <a:schemeClr val="tx1"/>
                </a:solidFill>
              </a:rPr>
              <a:t>Take </a:t>
            </a:r>
            <a:r>
              <a:rPr lang="en-US" sz="1100" dirty="0">
                <a:solidFill>
                  <a:schemeClr val="tx1"/>
                </a:solidFill>
              </a:rPr>
              <a:t>a page from successful destination towns like New Canaan, Ridgefield, Bedford.  Scotts Corners needs better zoning laws.  Too many eyesores and buildings in disrepair; we would attract exciting successful businesses if we dealt with that</a:t>
            </a:r>
            <a:r>
              <a:rPr lang="en-US" sz="1100" dirty="0" smtClean="0">
                <a:solidFill>
                  <a:schemeClr val="tx1"/>
                </a:solidFill>
              </a:rPr>
              <a:t>.”</a:t>
            </a:r>
          </a:p>
          <a:p>
            <a:r>
              <a:rPr lang="en-US" sz="1100" dirty="0" smtClean="0">
                <a:solidFill>
                  <a:schemeClr val="tx1"/>
                </a:solidFill>
              </a:rPr>
              <a:t>“Incorporate </a:t>
            </a:r>
            <a:r>
              <a:rPr lang="en-US" sz="1100" dirty="0">
                <a:solidFill>
                  <a:schemeClr val="tx1"/>
                </a:solidFill>
              </a:rPr>
              <a:t>revised ordinance to require businesses and town property owners to improve the aesthetics and properly reflect the rustic/cottage/affluent nature of the community.  Make the town a destination for local, regional, and city dwellers. (i.e.. like Rhinebeck, Stowe, Woodstock, etc.) </a:t>
            </a:r>
          </a:p>
        </p:txBody>
      </p:sp>
      <p:sp>
        <p:nvSpPr>
          <p:cNvPr id="14" name="Rectangular Callout 13"/>
          <p:cNvSpPr/>
          <p:nvPr/>
        </p:nvSpPr>
        <p:spPr>
          <a:xfrm>
            <a:off x="4765763" y="1577276"/>
            <a:ext cx="3954263" cy="1896678"/>
          </a:xfrm>
          <a:prstGeom prst="wedgeRectCallout">
            <a:avLst>
              <a:gd name="adj1" fmla="val -20320"/>
              <a:gd name="adj2" fmla="val 49944"/>
            </a:avLst>
          </a:prstGeom>
          <a:ln/>
        </p:spPr>
        <p:style>
          <a:lnRef idx="0">
            <a:schemeClr val="accent2"/>
          </a:lnRef>
          <a:fillRef idx="3">
            <a:schemeClr val="accent2"/>
          </a:fillRef>
          <a:effectRef idx="3">
            <a:schemeClr val="accent2"/>
          </a:effectRef>
          <a:fontRef idx="minor">
            <a:schemeClr val="lt1"/>
          </a:fontRef>
        </p:style>
        <p:txBody>
          <a:bodyPr rtlCol="0" anchor="t" anchorCtr="0"/>
          <a:lstStyle/>
          <a:p>
            <a:r>
              <a:rPr lang="en-US" sz="1100" dirty="0" smtClean="0">
                <a:solidFill>
                  <a:schemeClr val="tx1"/>
                </a:solidFill>
              </a:rPr>
              <a:t>“Make </a:t>
            </a:r>
            <a:r>
              <a:rPr lang="en-US" sz="1100" dirty="0">
                <a:solidFill>
                  <a:schemeClr val="tx1"/>
                </a:solidFill>
              </a:rPr>
              <a:t>Pound Ridge a quaint destination site to see antiques, hiking, nature, B&amp;Bs, etc. </a:t>
            </a:r>
            <a:r>
              <a:rPr lang="en-US" sz="1100" dirty="0" smtClean="0">
                <a:solidFill>
                  <a:schemeClr val="tx1"/>
                </a:solidFill>
              </a:rPr>
              <a:t>“</a:t>
            </a:r>
          </a:p>
          <a:p>
            <a:r>
              <a:rPr lang="en-US" sz="1100" dirty="0" smtClean="0">
                <a:solidFill>
                  <a:schemeClr val="tx1"/>
                </a:solidFill>
              </a:rPr>
              <a:t>“I </a:t>
            </a:r>
            <a:r>
              <a:rPr lang="en-US" sz="1100" dirty="0">
                <a:solidFill>
                  <a:schemeClr val="tx1"/>
                </a:solidFill>
              </a:rPr>
              <a:t>think it should have the capacity for more restaurants, shops, and senior housing.  Unless you're going to New Canaan or live nearby, there's no reason to go to Scotts Corners.  It needs a destination draw</a:t>
            </a:r>
            <a:r>
              <a:rPr lang="en-US" sz="1100" dirty="0" smtClean="0">
                <a:solidFill>
                  <a:schemeClr val="tx1"/>
                </a:solidFill>
              </a:rPr>
              <a:t>.”</a:t>
            </a:r>
          </a:p>
          <a:p>
            <a:r>
              <a:rPr lang="en-US" sz="1100" dirty="0" smtClean="0">
                <a:solidFill>
                  <a:schemeClr val="tx1"/>
                </a:solidFill>
              </a:rPr>
              <a:t>“Revive </a:t>
            </a:r>
            <a:r>
              <a:rPr lang="en-US" sz="1100" dirty="0">
                <a:solidFill>
                  <a:schemeClr val="tx1"/>
                </a:solidFill>
              </a:rPr>
              <a:t>the supermarket.  Have attractive stores.  Need a pharmacy, bank, fast food, etc</a:t>
            </a:r>
            <a:r>
              <a:rPr lang="en-US" sz="1100" dirty="0" smtClean="0">
                <a:solidFill>
                  <a:schemeClr val="tx1"/>
                </a:solidFill>
              </a:rPr>
              <a:t>.”</a:t>
            </a:r>
          </a:p>
          <a:p>
            <a:r>
              <a:rPr lang="en-US" sz="1100" dirty="0" smtClean="0">
                <a:solidFill>
                  <a:schemeClr val="tx1"/>
                </a:solidFill>
              </a:rPr>
              <a:t>“1. Speedy </a:t>
            </a:r>
            <a:r>
              <a:rPr lang="en-US" sz="1100" dirty="0">
                <a:solidFill>
                  <a:schemeClr val="tx1"/>
                </a:solidFill>
              </a:rPr>
              <a:t>traffic impact reduction (red light)       2. Italian deli + Bagel shop     3. Reduce empty store </a:t>
            </a:r>
            <a:r>
              <a:rPr lang="en-US" sz="1100" dirty="0" smtClean="0">
                <a:solidFill>
                  <a:schemeClr val="tx1"/>
                </a:solidFill>
              </a:rPr>
              <a:t>fronts” </a:t>
            </a:r>
          </a:p>
          <a:p>
            <a:endParaRPr lang="en-US" sz="1200" dirty="0">
              <a:solidFill>
                <a:schemeClr val="tx1"/>
              </a:solidFill>
            </a:endParaRPr>
          </a:p>
          <a:p>
            <a:endParaRPr lang="en-US" sz="1200" dirty="0">
              <a:solidFill>
                <a:schemeClr val="tx1"/>
              </a:solidFill>
            </a:endParaRPr>
          </a:p>
        </p:txBody>
      </p:sp>
      <p:sp>
        <p:nvSpPr>
          <p:cNvPr id="20" name="TextBox 19"/>
          <p:cNvSpPr txBox="1"/>
          <p:nvPr/>
        </p:nvSpPr>
        <p:spPr>
          <a:xfrm>
            <a:off x="3213717" y="497142"/>
            <a:ext cx="5479308" cy="369332"/>
          </a:xfrm>
          <a:prstGeom prst="rect">
            <a:avLst/>
          </a:prstGeom>
          <a:noFill/>
        </p:spPr>
        <p:txBody>
          <a:bodyPr wrap="square" rtlCol="0">
            <a:spAutoFit/>
          </a:bodyPr>
          <a:lstStyle/>
          <a:p>
            <a:pPr algn="ctr"/>
            <a:r>
              <a:rPr lang="en-US" dirty="0" smtClean="0">
                <a:solidFill>
                  <a:schemeClr val="bg1"/>
                </a:solidFill>
              </a:rPr>
              <a:t>A FEW SUGGESTIONS ………</a:t>
            </a:r>
            <a:endParaRPr lang="en-US" dirty="0">
              <a:solidFill>
                <a:schemeClr val="bg1"/>
              </a:solidFill>
            </a:endParaRPr>
          </a:p>
        </p:txBody>
      </p:sp>
      <p:sp>
        <p:nvSpPr>
          <p:cNvPr id="21" name="TextBox 20"/>
          <p:cNvSpPr txBox="1"/>
          <p:nvPr/>
        </p:nvSpPr>
        <p:spPr>
          <a:xfrm>
            <a:off x="457200" y="6498850"/>
            <a:ext cx="6285695" cy="261610"/>
          </a:xfrm>
          <a:prstGeom prst="rect">
            <a:avLst/>
          </a:prstGeom>
          <a:noFill/>
        </p:spPr>
        <p:txBody>
          <a:bodyPr wrap="none" rtlCol="0">
            <a:spAutoFit/>
          </a:bodyPr>
          <a:lstStyle/>
          <a:p>
            <a:r>
              <a:rPr lang="en-US" sz="1100" dirty="0" smtClean="0"/>
              <a:t>Please write down any comments or suggestions as to how to improve the Scotts Corners Business District.</a:t>
            </a:r>
          </a:p>
        </p:txBody>
      </p:sp>
      <p:sp>
        <p:nvSpPr>
          <p:cNvPr id="25" name="Rectangular Callout 24"/>
          <p:cNvSpPr/>
          <p:nvPr/>
        </p:nvSpPr>
        <p:spPr>
          <a:xfrm>
            <a:off x="4765763" y="4314547"/>
            <a:ext cx="3954263" cy="1839927"/>
          </a:xfrm>
          <a:prstGeom prst="wedgeRectCallout">
            <a:avLst>
              <a:gd name="adj1" fmla="val -20320"/>
              <a:gd name="adj2" fmla="val 49944"/>
            </a:avLst>
          </a:prstGeom>
          <a:ln/>
        </p:spPr>
        <p:style>
          <a:lnRef idx="0">
            <a:schemeClr val="accent2"/>
          </a:lnRef>
          <a:fillRef idx="3">
            <a:schemeClr val="accent2"/>
          </a:fillRef>
          <a:effectRef idx="3">
            <a:schemeClr val="accent2"/>
          </a:effectRef>
          <a:fontRef idx="minor">
            <a:schemeClr val="lt1"/>
          </a:fontRef>
        </p:style>
        <p:txBody>
          <a:bodyPr rtlCol="0" anchor="t" anchorCtr="0"/>
          <a:lstStyle/>
          <a:p>
            <a:r>
              <a:rPr lang="en-US" sz="1100" dirty="0" smtClean="0">
                <a:solidFill>
                  <a:schemeClr val="tx1"/>
                </a:solidFill>
              </a:rPr>
              <a:t>“We </a:t>
            </a:r>
            <a:r>
              <a:rPr lang="en-US" sz="1100" dirty="0">
                <a:solidFill>
                  <a:schemeClr val="tx1"/>
                </a:solidFill>
              </a:rPr>
              <a:t>love the picturesque, Quiet feel of Scotts Corners.  Chubby's, Booksy Galore, Blind Charlies are all great.  Would like to see the old car repair shop gone.  Very glad the grocery store remodeled.  Keep basic character but get rid of the eyesores and empty storefronts</a:t>
            </a:r>
            <a:r>
              <a:rPr lang="en-US" sz="1100" dirty="0" smtClean="0">
                <a:solidFill>
                  <a:schemeClr val="tx1"/>
                </a:solidFill>
              </a:rPr>
              <a:t>.”</a:t>
            </a:r>
          </a:p>
          <a:p>
            <a:r>
              <a:rPr lang="en-US" sz="1100" dirty="0" smtClean="0">
                <a:solidFill>
                  <a:schemeClr val="tx1"/>
                </a:solidFill>
              </a:rPr>
              <a:t>“Maintain </a:t>
            </a:r>
            <a:r>
              <a:rPr lang="en-US" sz="1100" dirty="0">
                <a:solidFill>
                  <a:schemeClr val="tx1"/>
                </a:solidFill>
              </a:rPr>
              <a:t>the small town atmosphere of Pound Ridge</a:t>
            </a:r>
            <a:r>
              <a:rPr lang="en-US" sz="1100" dirty="0" smtClean="0">
                <a:solidFill>
                  <a:schemeClr val="tx1"/>
                </a:solidFill>
              </a:rPr>
              <a:t>.”</a:t>
            </a:r>
          </a:p>
          <a:p>
            <a:r>
              <a:rPr lang="en-US" sz="1100" dirty="0" smtClean="0">
                <a:solidFill>
                  <a:schemeClr val="tx1"/>
                </a:solidFill>
              </a:rPr>
              <a:t>“Timeless </a:t>
            </a:r>
            <a:r>
              <a:rPr lang="en-US" sz="1100" dirty="0">
                <a:solidFill>
                  <a:schemeClr val="tx1"/>
                </a:solidFill>
              </a:rPr>
              <a:t>aesthetics and mindset to preserve the characteristics that make Pound Ridge beautiful: nature, art, community, etc.  Cookie cutter strip malls would be a disservice to the residents</a:t>
            </a:r>
            <a:r>
              <a:rPr lang="en-US" sz="1100" dirty="0" smtClean="0">
                <a:solidFill>
                  <a:schemeClr val="tx1"/>
                </a:solidFill>
              </a:rPr>
              <a:t>.”</a:t>
            </a:r>
          </a:p>
          <a:p>
            <a:r>
              <a:rPr lang="en-US" sz="1100" dirty="0" smtClean="0">
                <a:solidFill>
                  <a:schemeClr val="tx1"/>
                </a:solidFill>
              </a:rPr>
              <a:t>“Don't </a:t>
            </a:r>
            <a:r>
              <a:rPr lang="en-US" sz="1100" dirty="0">
                <a:solidFill>
                  <a:schemeClr val="tx1"/>
                </a:solidFill>
              </a:rPr>
              <a:t>lose the small town feel</a:t>
            </a:r>
            <a:r>
              <a:rPr lang="en-US" sz="1100" dirty="0" smtClean="0">
                <a:solidFill>
                  <a:schemeClr val="tx1"/>
                </a:solidFill>
              </a:rPr>
              <a:t>!”  </a:t>
            </a:r>
          </a:p>
          <a:p>
            <a:endParaRPr lang="en-US" sz="1100" dirty="0" smtClean="0">
              <a:solidFill>
                <a:schemeClr val="tx1"/>
              </a:solidFill>
            </a:endParaRPr>
          </a:p>
          <a:p>
            <a:r>
              <a:rPr lang="en-US" sz="1100" dirty="0" smtClean="0">
                <a:solidFill>
                  <a:schemeClr val="tx1"/>
                </a:solidFill>
              </a:rPr>
              <a:t> </a:t>
            </a:r>
            <a:endParaRPr lang="en-US" sz="1100" dirty="0">
              <a:solidFill>
                <a:schemeClr val="tx1"/>
              </a:solidFill>
            </a:endParaRPr>
          </a:p>
        </p:txBody>
      </p:sp>
      <p:cxnSp>
        <p:nvCxnSpPr>
          <p:cNvPr id="28" name="Straight Arrow Connector 27"/>
          <p:cNvCxnSpPr/>
          <p:nvPr/>
        </p:nvCxnSpPr>
        <p:spPr>
          <a:xfrm>
            <a:off x="479396" y="3870664"/>
            <a:ext cx="8213629" cy="0"/>
          </a:xfrm>
          <a:prstGeom prst="straightConnector1">
            <a:avLst/>
          </a:prstGeom>
          <a:ln w="142875">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79396" y="1286869"/>
            <a:ext cx="3648721" cy="307777"/>
          </a:xfrm>
          <a:prstGeom prst="rect">
            <a:avLst/>
          </a:prstGeom>
          <a:noFill/>
        </p:spPr>
        <p:txBody>
          <a:bodyPr wrap="square" rtlCol="0">
            <a:spAutoFit/>
          </a:bodyPr>
          <a:lstStyle/>
          <a:p>
            <a:pPr algn="ctr"/>
            <a:r>
              <a:rPr lang="en-US" sz="1400" b="1" dirty="0" smtClean="0"/>
              <a:t>TO THE ATMOSPHERE </a:t>
            </a:r>
            <a:endParaRPr lang="en-US" sz="1400" b="1" dirty="0"/>
          </a:p>
        </p:txBody>
      </p:sp>
      <p:sp>
        <p:nvSpPr>
          <p:cNvPr id="11" name="TextBox 10"/>
          <p:cNvSpPr txBox="1"/>
          <p:nvPr/>
        </p:nvSpPr>
        <p:spPr>
          <a:xfrm>
            <a:off x="4745854" y="1269499"/>
            <a:ext cx="3947170" cy="307777"/>
          </a:xfrm>
          <a:prstGeom prst="rect">
            <a:avLst/>
          </a:prstGeom>
          <a:noFill/>
        </p:spPr>
        <p:txBody>
          <a:bodyPr wrap="square" rtlCol="0">
            <a:spAutoFit/>
          </a:bodyPr>
          <a:lstStyle/>
          <a:p>
            <a:pPr algn="ctr"/>
            <a:r>
              <a:rPr lang="en-US" sz="1400" b="1" dirty="0" smtClean="0"/>
              <a:t>TO THE BUSINESSES </a:t>
            </a:r>
            <a:endParaRPr lang="en-US" sz="1400" b="1" dirty="0"/>
          </a:p>
        </p:txBody>
      </p:sp>
      <p:sp>
        <p:nvSpPr>
          <p:cNvPr id="13" name="TextBox 12"/>
          <p:cNvSpPr txBox="1"/>
          <p:nvPr/>
        </p:nvSpPr>
        <p:spPr>
          <a:xfrm>
            <a:off x="4765763" y="3987559"/>
            <a:ext cx="3954263" cy="307777"/>
          </a:xfrm>
          <a:prstGeom prst="rect">
            <a:avLst/>
          </a:prstGeom>
          <a:noFill/>
        </p:spPr>
        <p:txBody>
          <a:bodyPr wrap="square" rtlCol="0">
            <a:spAutoFit/>
          </a:bodyPr>
          <a:lstStyle/>
          <a:p>
            <a:pPr algn="ctr"/>
            <a:r>
              <a:rPr lang="en-US" sz="1400" b="1" dirty="0" smtClean="0"/>
              <a:t>KEEP THE SAME </a:t>
            </a:r>
            <a:endParaRPr lang="en-US" sz="1400" b="1" dirty="0"/>
          </a:p>
        </p:txBody>
      </p:sp>
    </p:spTree>
    <p:extLst>
      <p:ext uri="{BB962C8B-B14F-4D97-AF65-F5344CB8AC3E}">
        <p14:creationId xmlns:p14="http://schemas.microsoft.com/office/powerpoint/2010/main" val="30812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94346"/>
            <a:ext cx="8229600" cy="4827134"/>
          </a:xfrm>
        </p:spPr>
        <p:txBody>
          <a:bodyPr>
            <a:normAutofit lnSpcReduction="10000"/>
          </a:bodyPr>
          <a:lstStyle/>
          <a:p>
            <a:pPr marL="0" indent="0">
              <a:buNone/>
            </a:pPr>
            <a:r>
              <a:rPr lang="en-US" sz="1400" b="1" dirty="0" smtClean="0"/>
              <a:t>Background, Objectives</a:t>
            </a:r>
          </a:p>
          <a:p>
            <a:pPr marL="0" indent="0" algn="just">
              <a:buNone/>
            </a:pPr>
            <a:r>
              <a:rPr lang="en-US" sz="1200" dirty="0" smtClean="0"/>
              <a:t>In May 2015, the Pound Ridge Community Town Board authorized the creation of the Pound Ridge Water/Waste Water Task Force. The Task Force was created to advise and assist the Town Board in developing potential long-term solutions in the provision of potable water and waste water treatment in Scotts Corners. </a:t>
            </a:r>
          </a:p>
          <a:p>
            <a:pPr marL="0" indent="0" algn="just">
              <a:buNone/>
            </a:pPr>
            <a:endParaRPr lang="en-US" sz="1200" dirty="0"/>
          </a:p>
          <a:p>
            <a:pPr marL="0" indent="0" algn="just">
              <a:buNone/>
            </a:pPr>
            <a:r>
              <a:rPr lang="en-US" sz="1200" dirty="0" smtClean="0"/>
              <a:t>The Task Force has performed an extensive Background Study of the Scotts Corners area. The study entailed soil mapping, current and potential water usage, and water well and septic system locations for each property. The report also included a compilation of all previous studies performed to date. In addition to the Background Study, the Task Force also contracted for an in-depth study to determine how residents of Pound Ridge felt about the Scotts Corners Business District ‒ how it is perceived today and how it should be shaped to better serve the community in the future. </a:t>
            </a:r>
          </a:p>
          <a:p>
            <a:pPr marL="0" indent="0" algn="just">
              <a:buNone/>
            </a:pPr>
            <a:endParaRPr lang="en-US" sz="1600" b="1" dirty="0" smtClean="0">
              <a:solidFill>
                <a:srgbClr val="002060"/>
              </a:solidFill>
            </a:endParaRPr>
          </a:p>
          <a:p>
            <a:pPr marL="0" indent="0" algn="just">
              <a:buNone/>
            </a:pPr>
            <a:r>
              <a:rPr lang="en-US" sz="1400" b="1" dirty="0" smtClean="0"/>
              <a:t>Methodology</a:t>
            </a:r>
          </a:p>
          <a:p>
            <a:pPr marL="0" indent="0" algn="just">
              <a:buNone/>
            </a:pPr>
            <a:r>
              <a:rPr lang="en-US" sz="1200" dirty="0" smtClean="0"/>
              <a:t>To meet research objectives, a mail survey was implemented. On March 31, 2017, a survey packet was mailed to 1,926 Pound Ridge community residents. The survey packet included a four-page questionnaire, a postage-paid return envelope and two covering letters – one outlining the research objectives and the other providing background information regarding the Pound Ridge Water/Waste Water Task Force.</a:t>
            </a:r>
          </a:p>
          <a:p>
            <a:pPr marL="0" indent="0" algn="just">
              <a:buNone/>
            </a:pPr>
            <a:endParaRPr lang="en-US" sz="1200" dirty="0"/>
          </a:p>
          <a:p>
            <a:pPr marL="0" indent="0" algn="just">
              <a:buNone/>
            </a:pPr>
            <a:r>
              <a:rPr lang="en-US" sz="1200" dirty="0" smtClean="0"/>
              <a:t>All surveys were returned to, opened and tabulated by Beta Research Corporation according to standard market research practices. A total of 38 post office returns were eliminated, leaving a net effective mailing of 1,888. At the designated closing date of May 8, 2017, a total of 591 usable questionnaires were received for a response rate of 31.3%. Findings based-off total, are accurate within a range </a:t>
            </a:r>
            <a:r>
              <a:rPr lang="en-US" sz="1200" dirty="0"/>
              <a:t>of ±</a:t>
            </a:r>
            <a:r>
              <a:rPr lang="en-US" sz="1200" dirty="0" smtClean="0"/>
              <a:t>4.0% at the 95% confidence level.</a:t>
            </a:r>
          </a:p>
          <a:p>
            <a:pPr marL="0" indent="0" algn="just">
              <a:buNone/>
            </a:pPr>
            <a:endParaRPr lang="en-US" sz="1200" dirty="0" smtClean="0"/>
          </a:p>
          <a:p>
            <a:pPr marL="0" indent="0" algn="just">
              <a:buNone/>
            </a:pPr>
            <a:endParaRPr lang="en-US" sz="1200" dirty="0"/>
          </a:p>
          <a:p>
            <a:pPr marL="0" indent="0">
              <a:buNone/>
            </a:pPr>
            <a:r>
              <a:rPr lang="en-US" sz="1100" u="sng" dirty="0" smtClean="0"/>
              <a:t>Reporting Note</a:t>
            </a:r>
            <a:r>
              <a:rPr lang="en-US" sz="1100" dirty="0" smtClean="0"/>
              <a:t>: Data in this report may not add to 100% due to multiple responses, rounding or a percent of “other” not shown. Findings are also reported on those responding to each question and not on the base size of 591.</a:t>
            </a:r>
            <a:endParaRPr lang="en-US" sz="1100" dirty="0"/>
          </a:p>
        </p:txBody>
      </p:sp>
      <p:sp>
        <p:nvSpPr>
          <p:cNvPr id="3" name="Slide Number Placeholder 2"/>
          <p:cNvSpPr>
            <a:spLocks noGrp="1"/>
          </p:cNvSpPr>
          <p:nvPr>
            <p:ph type="sldNum" sz="quarter" idx="12"/>
          </p:nvPr>
        </p:nvSpPr>
        <p:spPr/>
        <p:txBody>
          <a:bodyPr/>
          <a:lstStyle/>
          <a:p>
            <a:r>
              <a:rPr lang="en-US" dirty="0" smtClean="0"/>
              <a:t>PAGE </a:t>
            </a:r>
            <a:fld id="{2066355A-084C-D24E-9AD2-7E4FC41EA627}" type="slidenum">
              <a:rPr lang="en-US" smtClean="0"/>
              <a:t>3</a:t>
            </a:fld>
            <a:endParaRPr lang="en-US" dirty="0"/>
          </a:p>
        </p:txBody>
      </p:sp>
      <p:sp>
        <p:nvSpPr>
          <p:cNvPr id="2" name="TextBox 1"/>
          <p:cNvSpPr txBox="1"/>
          <p:nvPr/>
        </p:nvSpPr>
        <p:spPr>
          <a:xfrm>
            <a:off x="457200" y="1065317"/>
            <a:ext cx="8229600" cy="400110"/>
          </a:xfrm>
          <a:prstGeom prst="rect">
            <a:avLst/>
          </a:prstGeom>
          <a:noFill/>
        </p:spPr>
        <p:txBody>
          <a:bodyPr wrap="square" rtlCol="0">
            <a:spAutoFit/>
          </a:bodyPr>
          <a:lstStyle/>
          <a:p>
            <a:pPr algn="ctr"/>
            <a:r>
              <a:rPr lang="en-US" sz="2000" b="1" dirty="0" smtClean="0"/>
              <a:t>BACKGROUND, OBJECTIVES, METHODOLOGY</a:t>
            </a:r>
            <a:endParaRPr lang="en-US" sz="2000" b="1" dirty="0"/>
          </a:p>
        </p:txBody>
      </p:sp>
    </p:spTree>
    <p:extLst>
      <p:ext uri="{BB962C8B-B14F-4D97-AF65-F5344CB8AC3E}">
        <p14:creationId xmlns:p14="http://schemas.microsoft.com/office/powerpoint/2010/main" val="1572584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147" y="2518913"/>
            <a:ext cx="4021082" cy="2771543"/>
          </a:xfrm>
        </p:spPr>
        <p:txBody>
          <a:bodyPr>
            <a:normAutofit/>
          </a:bodyPr>
          <a:lstStyle/>
          <a:p>
            <a:r>
              <a:rPr lang="en-US" sz="2800" dirty="0" smtClean="0">
                <a:latin typeface="+mn-lt"/>
              </a:rPr>
              <a:t>EXECUTIVE SUMMARY</a:t>
            </a:r>
            <a:endParaRPr lang="en-US" sz="2800" dirty="0">
              <a:latin typeface="+mn-lt"/>
            </a:endParaRPr>
          </a:p>
        </p:txBody>
      </p:sp>
    </p:spTree>
    <p:extLst>
      <p:ext uri="{BB962C8B-B14F-4D97-AF65-F5344CB8AC3E}">
        <p14:creationId xmlns:p14="http://schemas.microsoft.com/office/powerpoint/2010/main" val="1542466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PAGE </a:t>
            </a:r>
            <a:fld id="{2066355A-084C-D24E-9AD2-7E4FC41EA627}" type="slidenum">
              <a:rPr lang="en-US" smtClean="0"/>
              <a:t>5</a:t>
            </a:fld>
            <a:endParaRPr lang="en-US" dirty="0"/>
          </a:p>
        </p:txBody>
      </p:sp>
      <p:sp>
        <p:nvSpPr>
          <p:cNvPr id="3" name="TextBox 2"/>
          <p:cNvSpPr txBox="1"/>
          <p:nvPr/>
        </p:nvSpPr>
        <p:spPr>
          <a:xfrm>
            <a:off x="532660" y="1376953"/>
            <a:ext cx="8154139" cy="5293757"/>
          </a:xfrm>
          <a:prstGeom prst="rect">
            <a:avLst/>
          </a:prstGeom>
          <a:noFill/>
        </p:spPr>
        <p:txBody>
          <a:bodyPr wrap="square" rtlCol="0">
            <a:spAutoFit/>
          </a:bodyPr>
          <a:lstStyle/>
          <a:p>
            <a:pPr algn="just"/>
            <a:r>
              <a:rPr lang="en-US" sz="1400" b="1" dirty="0" smtClean="0"/>
              <a:t>Satisfaction with Scotts Corners Business District</a:t>
            </a:r>
          </a:p>
          <a:p>
            <a:pPr algn="just"/>
            <a:r>
              <a:rPr lang="en-US" sz="1200" dirty="0" smtClean="0"/>
              <a:t>Half (53%) of the Pound Ridge residents who participated in the survey are dissatisfied with the Scotts Corners Business District – 18% were very dissatisfied. </a:t>
            </a:r>
          </a:p>
          <a:p>
            <a:pPr marL="628650" lvl="1" indent="-171450" algn="just">
              <a:buFont typeface="Wingdings" panose="05000000000000000000" pitchFamily="2" charset="2"/>
              <a:buChar char="ü"/>
            </a:pPr>
            <a:r>
              <a:rPr lang="en-US" sz="1200" dirty="0" smtClean="0"/>
              <a:t>Younger (under 65) and employed residents were more likely to state their displeasure than older (65+), retired respondents (61% vs. 39% and 57% vs. 39% respectively).</a:t>
            </a:r>
          </a:p>
          <a:p>
            <a:pPr algn="just"/>
            <a:endParaRPr lang="en-US" sz="1200" dirty="0" smtClean="0"/>
          </a:p>
          <a:p>
            <a:pPr algn="just"/>
            <a:r>
              <a:rPr lang="en-US" sz="1200" dirty="0" smtClean="0"/>
              <a:t>The main reasons for not being happy with Scotts Corners, indicated by the majority of respondents, centered around the lack of stores (96%), restaurants (74%) and the unappealing look and feel of the area (82%).</a:t>
            </a:r>
          </a:p>
          <a:p>
            <a:pPr algn="just"/>
            <a:endParaRPr lang="en-US" sz="1200" dirty="0"/>
          </a:p>
          <a:p>
            <a:pPr algn="just"/>
            <a:r>
              <a:rPr lang="en-US" sz="1200" dirty="0" smtClean="0"/>
              <a:t>While the majority </a:t>
            </a:r>
            <a:r>
              <a:rPr lang="en-US" sz="1200" dirty="0"/>
              <a:t>(54%) </a:t>
            </a:r>
            <a:r>
              <a:rPr lang="en-US" sz="1200" dirty="0" smtClean="0"/>
              <a:t>felt that the current </a:t>
            </a:r>
            <a:r>
              <a:rPr lang="en-US" sz="1200" dirty="0"/>
              <a:t>size of the Scotts Corners Business </a:t>
            </a:r>
            <a:r>
              <a:rPr lang="en-US" sz="1200" dirty="0" smtClean="0"/>
              <a:t>District was adequate, very young residents (under 45) would like to see the area expanded to include more retailers, businesses and restaurants. </a:t>
            </a:r>
          </a:p>
          <a:p>
            <a:pPr algn="just"/>
            <a:endParaRPr lang="en-US" sz="1200" dirty="0" smtClean="0"/>
          </a:p>
          <a:p>
            <a:pPr algn="just"/>
            <a:r>
              <a:rPr lang="en-US" sz="1200" dirty="0"/>
              <a:t>For three-quarters </a:t>
            </a:r>
            <a:r>
              <a:rPr lang="en-US" sz="1200" dirty="0" smtClean="0"/>
              <a:t>the </a:t>
            </a:r>
            <a:r>
              <a:rPr lang="en-US" sz="1200" dirty="0"/>
              <a:t>businesses in Scotts Corners do not meet </a:t>
            </a:r>
            <a:r>
              <a:rPr lang="en-US" sz="1200" dirty="0" smtClean="0"/>
              <a:t>their family’s shopping needs – significant differences among residents include: female vs. male (80% vs. 71%), very young vs. older (86% vs. 66%) and employed vs. retired (77% vs. 68%). Of all the stores that could be added to the Scotts Corners Business District, a local pharmacy (73%) is the most logical choice, followed by food-related merchants such as: bagel shop (49%), deli (48%), gourmet bakery/pastry shop (47%), coffee/sandwich shop (43%), ice cream parlor (43%) or ethnic restaurants (40%).</a:t>
            </a:r>
          </a:p>
          <a:p>
            <a:pPr algn="just"/>
            <a:endParaRPr lang="en-US" sz="1200" dirty="0"/>
          </a:p>
          <a:p>
            <a:pPr algn="just"/>
            <a:r>
              <a:rPr lang="en-US" sz="1200" dirty="0" smtClean="0"/>
              <a:t>Two-thirds (64%) would like to see the business district transformed into a venue that would attract residents from surrounding communities. Seven-in-ten (71%) believe the focus of the stores in Scotts Corners should be varied.</a:t>
            </a:r>
          </a:p>
          <a:p>
            <a:pPr algn="just"/>
            <a:endParaRPr lang="en-US" sz="1200" dirty="0" smtClean="0"/>
          </a:p>
          <a:p>
            <a:pPr algn="just"/>
            <a:r>
              <a:rPr lang="en-US" sz="1200" dirty="0" smtClean="0"/>
              <a:t>Respondents are more likely to visit a restaurant (95%) or a retailer (92%) than a business (79%) in Scotts Corners. Respondents shop Scotts Corners Business District retailers about 6.2 times per month, on average – twice as often as they frequent restaurants (2.7 per month) or businesses (3.4 per month).</a:t>
            </a:r>
          </a:p>
          <a:p>
            <a:pPr algn="just"/>
            <a:endParaRPr lang="en-US" sz="1200" dirty="0"/>
          </a:p>
          <a:p>
            <a:pPr algn="just"/>
            <a:r>
              <a:rPr lang="en-US" sz="1200" dirty="0" smtClean="0"/>
              <a:t>Top three reasons for shopping Scotts Corners Business District are: Important to patronize local businesses (64%), stores are conveniently located (56%) and the merchants and their staffs are friendly (49%). </a:t>
            </a:r>
          </a:p>
        </p:txBody>
      </p:sp>
      <p:sp>
        <p:nvSpPr>
          <p:cNvPr id="4" name="TextBox 3"/>
          <p:cNvSpPr txBox="1"/>
          <p:nvPr/>
        </p:nvSpPr>
        <p:spPr>
          <a:xfrm>
            <a:off x="532660" y="1047561"/>
            <a:ext cx="8154140" cy="400110"/>
          </a:xfrm>
          <a:prstGeom prst="rect">
            <a:avLst/>
          </a:prstGeom>
          <a:noFill/>
        </p:spPr>
        <p:txBody>
          <a:bodyPr wrap="square" rtlCol="0">
            <a:spAutoFit/>
          </a:bodyPr>
          <a:lstStyle/>
          <a:p>
            <a:pPr algn="ctr"/>
            <a:r>
              <a:rPr lang="en-US" sz="2000" b="1" dirty="0" smtClean="0">
                <a:solidFill>
                  <a:srgbClr val="002060"/>
                </a:solidFill>
              </a:rPr>
              <a:t>EXECUTIVE SUMMARY</a:t>
            </a:r>
            <a:endParaRPr lang="en-US" sz="2000" b="1" dirty="0">
              <a:solidFill>
                <a:srgbClr val="002060"/>
              </a:solidFill>
            </a:endParaRPr>
          </a:p>
        </p:txBody>
      </p:sp>
    </p:spTree>
    <p:extLst>
      <p:ext uri="{BB962C8B-B14F-4D97-AF65-F5344CB8AC3E}">
        <p14:creationId xmlns:p14="http://schemas.microsoft.com/office/powerpoint/2010/main" val="407853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PAGE </a:t>
            </a:r>
            <a:fld id="{2066355A-084C-D24E-9AD2-7E4FC41EA627}" type="slidenum">
              <a:rPr lang="en-US" smtClean="0"/>
              <a:t>6</a:t>
            </a:fld>
            <a:endParaRPr lang="en-US" dirty="0"/>
          </a:p>
        </p:txBody>
      </p:sp>
      <p:sp>
        <p:nvSpPr>
          <p:cNvPr id="3" name="TextBox 2"/>
          <p:cNvSpPr txBox="1"/>
          <p:nvPr/>
        </p:nvSpPr>
        <p:spPr>
          <a:xfrm>
            <a:off x="532660" y="1359197"/>
            <a:ext cx="8154140" cy="4431983"/>
          </a:xfrm>
          <a:prstGeom prst="rect">
            <a:avLst/>
          </a:prstGeom>
          <a:noFill/>
        </p:spPr>
        <p:txBody>
          <a:bodyPr wrap="square" rtlCol="0">
            <a:spAutoFit/>
          </a:bodyPr>
          <a:lstStyle/>
          <a:p>
            <a:pPr algn="just"/>
            <a:r>
              <a:rPr lang="en-US" sz="1400" b="1" dirty="0" smtClean="0"/>
              <a:t>Housing in the Scotts Corners Business District</a:t>
            </a:r>
          </a:p>
          <a:p>
            <a:pPr algn="just"/>
            <a:r>
              <a:rPr lang="en-US" sz="1200" dirty="0" smtClean="0"/>
              <a:t>Roughly half (49%) believe the current housing options in Scotts Corners are satisfactory – very young (under 45) vs. older (65+) residents (61% vs. 45%) were more likely to state this, while older respondents were significantly more inclined to want housing options within walking distance from town than their younger counterparts (33% vs. 16%).</a:t>
            </a:r>
            <a:endParaRPr lang="en-US" sz="1200" dirty="0"/>
          </a:p>
          <a:p>
            <a:pPr algn="just"/>
            <a:endParaRPr lang="en-US" sz="1200" dirty="0" smtClean="0"/>
          </a:p>
          <a:p>
            <a:pPr algn="just"/>
            <a:r>
              <a:rPr lang="en-US" sz="1200" dirty="0" smtClean="0"/>
              <a:t>Of the three housing options, respondents were most interested in smaller, affordable single-family homes for senior residents  (47%) – not surprisingly, respondents over 45 compared to very young respondents (under 45) were more inclined to want the senior housing. Of the remaining housing options, 32% agreed with building townhouses and 28% to adding more rental properties to the Scotts Corners Business District. </a:t>
            </a:r>
            <a:endParaRPr lang="en-US" sz="1200" dirty="0"/>
          </a:p>
          <a:p>
            <a:pPr algn="just"/>
            <a:endParaRPr lang="en-US" sz="1200" dirty="0"/>
          </a:p>
          <a:p>
            <a:pPr algn="just"/>
            <a:r>
              <a:rPr lang="en-US" sz="1400" b="1" dirty="0" smtClean="0"/>
              <a:t>Septic/Water Treatment Systems in Scotts Corners Business District</a:t>
            </a:r>
          </a:p>
          <a:p>
            <a:pPr algn="just"/>
            <a:r>
              <a:rPr lang="en-US" sz="1200" dirty="0" smtClean="0"/>
              <a:t>After reading a brief description about the septic issues facing the Scotts Corners Business District, 75% of all respondents agreed that the town needs to address these concerns ‒ 87% said it was important to do so (very or somewhat). </a:t>
            </a:r>
          </a:p>
          <a:p>
            <a:pPr algn="just"/>
            <a:endParaRPr lang="en-US" sz="1200" dirty="0"/>
          </a:p>
          <a:p>
            <a:pPr algn="just"/>
            <a:r>
              <a:rPr lang="en-US" sz="1200" dirty="0" smtClean="0"/>
              <a:t>However, less than half (47%) agreed that the town residents, as a whole, should be held financially responsible for the modernization of the Scotts Corners Business District septic system; and, when broached with the possibility of only solving the problem if the entire township financially contributed, only one-in-ten (12%) changed their minds</a:t>
            </a:r>
            <a:r>
              <a:rPr lang="en-US" sz="1200" dirty="0"/>
              <a:t> </a:t>
            </a:r>
            <a:r>
              <a:rPr lang="en-US" sz="1200" dirty="0" smtClean="0"/>
              <a:t>and would support this obligation. </a:t>
            </a:r>
            <a:endParaRPr lang="en-US" sz="1200" dirty="0"/>
          </a:p>
          <a:p>
            <a:pPr algn="just"/>
            <a:endParaRPr lang="en-US" sz="1200" dirty="0"/>
          </a:p>
          <a:p>
            <a:pPr algn="just"/>
            <a:r>
              <a:rPr lang="en-US" sz="1400" b="1" dirty="0" smtClean="0"/>
              <a:t>Other Townships</a:t>
            </a:r>
          </a:p>
          <a:p>
            <a:pPr algn="just"/>
            <a:r>
              <a:rPr lang="en-US" sz="1200" dirty="0" smtClean="0"/>
              <a:t>Top four townships most often frequented by no fewer than nine-in-ten include: Mount Kisco (96%), Bedford (95%), Stamford (94%)</a:t>
            </a:r>
            <a:r>
              <a:rPr lang="en-US" sz="1200" dirty="0"/>
              <a:t> </a:t>
            </a:r>
            <a:r>
              <a:rPr lang="en-US" sz="1200" dirty="0" smtClean="0"/>
              <a:t>and New Canaan (93%). (Note: These findings should consider those Pound Ridge residents who might work in these areas.)</a:t>
            </a:r>
          </a:p>
        </p:txBody>
      </p:sp>
      <p:sp>
        <p:nvSpPr>
          <p:cNvPr id="4" name="TextBox 3"/>
          <p:cNvSpPr txBox="1"/>
          <p:nvPr/>
        </p:nvSpPr>
        <p:spPr>
          <a:xfrm>
            <a:off x="532660" y="1047561"/>
            <a:ext cx="8154140" cy="400110"/>
          </a:xfrm>
          <a:prstGeom prst="rect">
            <a:avLst/>
          </a:prstGeom>
          <a:noFill/>
        </p:spPr>
        <p:txBody>
          <a:bodyPr wrap="square" rtlCol="0">
            <a:spAutoFit/>
          </a:bodyPr>
          <a:lstStyle/>
          <a:p>
            <a:pPr algn="ctr"/>
            <a:r>
              <a:rPr lang="en-US" sz="2000" b="1" dirty="0" smtClean="0">
                <a:solidFill>
                  <a:srgbClr val="002060"/>
                </a:solidFill>
              </a:rPr>
              <a:t>EXECUTIVE SUMMARY </a:t>
            </a:r>
            <a:r>
              <a:rPr lang="en-US" sz="1600" b="1" dirty="0" smtClean="0">
                <a:solidFill>
                  <a:srgbClr val="002060"/>
                </a:solidFill>
              </a:rPr>
              <a:t>continued</a:t>
            </a:r>
            <a:endParaRPr lang="en-US" sz="1600" b="1" dirty="0">
              <a:solidFill>
                <a:srgbClr val="002060"/>
              </a:solidFill>
            </a:endParaRPr>
          </a:p>
        </p:txBody>
      </p:sp>
    </p:spTree>
    <p:extLst>
      <p:ext uri="{BB962C8B-B14F-4D97-AF65-F5344CB8AC3E}">
        <p14:creationId xmlns:p14="http://schemas.microsoft.com/office/powerpoint/2010/main" val="104513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PAGE </a:t>
            </a:r>
            <a:fld id="{2066355A-084C-D24E-9AD2-7E4FC41EA627}" type="slidenum">
              <a:rPr lang="en-US" smtClean="0"/>
              <a:t>7</a:t>
            </a:fld>
            <a:endParaRPr lang="en-US" dirty="0"/>
          </a:p>
        </p:txBody>
      </p:sp>
      <p:sp>
        <p:nvSpPr>
          <p:cNvPr id="3" name="TextBox 2"/>
          <p:cNvSpPr txBox="1"/>
          <p:nvPr/>
        </p:nvSpPr>
        <p:spPr>
          <a:xfrm>
            <a:off x="532660" y="1047561"/>
            <a:ext cx="8154140" cy="400110"/>
          </a:xfrm>
          <a:prstGeom prst="rect">
            <a:avLst/>
          </a:prstGeom>
          <a:noFill/>
        </p:spPr>
        <p:txBody>
          <a:bodyPr wrap="square" rtlCol="0">
            <a:spAutoFit/>
          </a:bodyPr>
          <a:lstStyle/>
          <a:p>
            <a:pPr algn="ctr"/>
            <a:r>
              <a:rPr lang="en-US" sz="2000" b="1" dirty="0" smtClean="0">
                <a:solidFill>
                  <a:srgbClr val="002060"/>
                </a:solidFill>
              </a:rPr>
              <a:t>EXECUTIVE SUMMARY continued</a:t>
            </a:r>
            <a:endParaRPr lang="en-US" sz="2000" b="1" dirty="0">
              <a:solidFill>
                <a:srgbClr val="002060"/>
              </a:solidFill>
            </a:endParaRPr>
          </a:p>
        </p:txBody>
      </p:sp>
      <p:sp>
        <p:nvSpPr>
          <p:cNvPr id="4" name="TextBox 3"/>
          <p:cNvSpPr txBox="1"/>
          <p:nvPr/>
        </p:nvSpPr>
        <p:spPr>
          <a:xfrm>
            <a:off x="532660" y="1359197"/>
            <a:ext cx="8154140" cy="3077766"/>
          </a:xfrm>
          <a:prstGeom prst="rect">
            <a:avLst/>
          </a:prstGeom>
          <a:noFill/>
        </p:spPr>
        <p:txBody>
          <a:bodyPr wrap="square" rtlCol="0">
            <a:spAutoFit/>
          </a:bodyPr>
          <a:lstStyle/>
          <a:p>
            <a:pPr algn="just"/>
            <a:r>
              <a:rPr lang="en-US" sz="1400" b="1" dirty="0" smtClean="0"/>
              <a:t>Respondent Profile</a:t>
            </a:r>
          </a:p>
          <a:p>
            <a:pPr algn="just"/>
            <a:r>
              <a:rPr lang="en-US" sz="1200" dirty="0" smtClean="0"/>
              <a:t>Residents of Pound Ridge who participated in the study were about 60 years of age, on average: 12% were under 45, 22% 45-54, 27% 55-64 and 39% were 65 or older. </a:t>
            </a:r>
          </a:p>
          <a:p>
            <a:pPr algn="just"/>
            <a:endParaRPr lang="en-US" sz="1200" dirty="0"/>
          </a:p>
          <a:p>
            <a:pPr algn="just"/>
            <a:r>
              <a:rPr lang="en-US" sz="1200" dirty="0" smtClean="0"/>
              <a:t>A little over half (53%) were female, 84% were married and 29% have children under the age of 18 living with them.</a:t>
            </a:r>
          </a:p>
          <a:p>
            <a:pPr algn="just"/>
            <a:endParaRPr lang="en-US" sz="1200" dirty="0"/>
          </a:p>
          <a:p>
            <a:pPr algn="just"/>
            <a:r>
              <a:rPr lang="en-US" sz="1200" dirty="0" smtClean="0"/>
              <a:t>More than two-thirds (68%) are employed – 43% full-time, 8% part-time and 18% are self employed. 25% of those participating in the survey were retired. </a:t>
            </a:r>
          </a:p>
          <a:p>
            <a:pPr algn="just"/>
            <a:endParaRPr lang="en-US" sz="1200" dirty="0"/>
          </a:p>
          <a:p>
            <a:pPr algn="just"/>
            <a:r>
              <a:rPr lang="en-US" sz="1200" dirty="0" smtClean="0"/>
              <a:t>Virtually all (99%) own their home – 96% a single family home, 2% a multiple family home and 1% a co-op or condo in NYC. </a:t>
            </a:r>
          </a:p>
          <a:p>
            <a:pPr algn="just"/>
            <a:endParaRPr lang="en-US" sz="1200" dirty="0"/>
          </a:p>
          <a:p>
            <a:pPr algn="just"/>
            <a:r>
              <a:rPr lang="en-US" sz="1200" dirty="0" smtClean="0"/>
              <a:t>On average, full-time and part-time residents of Pound Ridge have been residing in this community for at least 20 years: </a:t>
            </a:r>
          </a:p>
          <a:p>
            <a:pPr algn="just"/>
            <a:endParaRPr lang="en-US" sz="1200" dirty="0" smtClean="0"/>
          </a:p>
          <a:p>
            <a:pPr marL="230188" indent="53975" algn="just">
              <a:buFont typeface="Wingdings" panose="05000000000000000000" pitchFamily="2" charset="2"/>
              <a:buChar char="ü"/>
            </a:pPr>
            <a:r>
              <a:rPr lang="en-US" sz="1200" dirty="0"/>
              <a:t>	</a:t>
            </a:r>
            <a:r>
              <a:rPr lang="en-US" sz="1200" dirty="0" smtClean="0"/>
              <a:t> Full-time mean years: 21.3</a:t>
            </a:r>
          </a:p>
          <a:p>
            <a:pPr marL="230188" algn="just"/>
            <a:endParaRPr lang="en-US" sz="1200" dirty="0" smtClean="0"/>
          </a:p>
          <a:p>
            <a:pPr marL="514350" lvl="1" indent="-284163" algn="just">
              <a:buFont typeface="Wingdings" panose="05000000000000000000" pitchFamily="2" charset="2"/>
              <a:buChar char="ü"/>
            </a:pPr>
            <a:r>
              <a:rPr lang="en-US" sz="1200" dirty="0"/>
              <a:t>P</a:t>
            </a:r>
            <a:r>
              <a:rPr lang="en-US" sz="1200" dirty="0" smtClean="0"/>
              <a:t>art-time mean years: 20.0</a:t>
            </a:r>
          </a:p>
        </p:txBody>
      </p:sp>
    </p:spTree>
    <p:extLst>
      <p:ext uri="{BB962C8B-B14F-4D97-AF65-F5344CB8AC3E}">
        <p14:creationId xmlns:p14="http://schemas.microsoft.com/office/powerpoint/2010/main" val="167223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PAGE </a:t>
            </a:r>
            <a:fld id="{2066355A-084C-D24E-9AD2-7E4FC41EA627}" type="slidenum">
              <a:rPr lang="en-US" smtClean="0"/>
              <a:t>8</a:t>
            </a:fld>
            <a:endParaRPr lang="en-US" dirty="0"/>
          </a:p>
        </p:txBody>
      </p:sp>
      <p:sp>
        <p:nvSpPr>
          <p:cNvPr id="3" name="TextBox 2"/>
          <p:cNvSpPr txBox="1"/>
          <p:nvPr/>
        </p:nvSpPr>
        <p:spPr>
          <a:xfrm>
            <a:off x="532660" y="1065317"/>
            <a:ext cx="8154140" cy="400110"/>
          </a:xfrm>
          <a:prstGeom prst="rect">
            <a:avLst/>
          </a:prstGeom>
          <a:noFill/>
        </p:spPr>
        <p:txBody>
          <a:bodyPr wrap="square" rtlCol="0">
            <a:spAutoFit/>
          </a:bodyPr>
          <a:lstStyle/>
          <a:p>
            <a:pPr algn="ctr"/>
            <a:r>
              <a:rPr lang="en-US" sz="2000" b="1" dirty="0" smtClean="0">
                <a:solidFill>
                  <a:srgbClr val="002060"/>
                </a:solidFill>
              </a:rPr>
              <a:t>TAKEAWAYS</a:t>
            </a:r>
            <a:endParaRPr lang="en-US" sz="2000" b="1" dirty="0">
              <a:solidFill>
                <a:srgbClr val="002060"/>
              </a:solidFill>
            </a:endParaRPr>
          </a:p>
        </p:txBody>
      </p:sp>
      <p:sp>
        <p:nvSpPr>
          <p:cNvPr id="4" name="TextBox 3"/>
          <p:cNvSpPr txBox="1"/>
          <p:nvPr/>
        </p:nvSpPr>
        <p:spPr>
          <a:xfrm>
            <a:off x="577970" y="1492367"/>
            <a:ext cx="8108830" cy="3600986"/>
          </a:xfrm>
          <a:prstGeom prst="rect">
            <a:avLst/>
          </a:prstGeom>
          <a:noFill/>
        </p:spPr>
        <p:txBody>
          <a:bodyPr wrap="square" rtlCol="0">
            <a:spAutoFit/>
          </a:bodyPr>
          <a:lstStyle/>
          <a:p>
            <a:pPr algn="just"/>
            <a:r>
              <a:rPr lang="en-US" sz="1200" dirty="0" smtClean="0"/>
              <a:t>Based on the findings, the majority of residents are not satisfied with the way Scotts Corners is being managed and would like to see businesses integrated into this area better suited for their families as well as the families surrounding Pound Ridge. While most would like to see a more varied selection of businesses in Scotts Corners, a pharmacy, by far, is the one business that should be added. Small family-owned restaurants such as a bagel store, deli, pastry shop or ice cream parlor would also be welcomed; while at the same time strengthening the local economy and building a sense of community so many value as residents of Pound Ridge. </a:t>
            </a:r>
            <a:r>
              <a:rPr lang="en-US" sz="1200" dirty="0"/>
              <a:t>The curb appeal of the business district will also have to be addressed since so many obviously find it </a:t>
            </a:r>
            <a:r>
              <a:rPr lang="en-US" sz="1200" dirty="0" smtClean="0"/>
              <a:t>unappealing and in need of upgrading. </a:t>
            </a:r>
            <a:endParaRPr lang="en-US" sz="1200" dirty="0"/>
          </a:p>
          <a:p>
            <a:pPr algn="just"/>
            <a:endParaRPr lang="en-US" sz="1200" dirty="0" smtClean="0"/>
          </a:p>
          <a:p>
            <a:pPr algn="just"/>
            <a:r>
              <a:rPr lang="en-US" sz="1200" dirty="0" smtClean="0"/>
              <a:t>Transforming </a:t>
            </a:r>
            <a:r>
              <a:rPr lang="en-US" sz="1200" dirty="0"/>
              <a:t>Scotts Corners into a venue that will meet the needs of younger and older Pound Ridge residents will be challenging. While virtually no one thinks the business district is too big, </a:t>
            </a:r>
            <a:r>
              <a:rPr lang="en-US" sz="1200" dirty="0" smtClean="0"/>
              <a:t>younger respondents feel the current housing options are sufficient and older respondents are more likely to want housing options within walking distance to town. And, while it doesn’t seem that rental housing in the business district is the answer, smaller more affordable single family housing is of interest to residents facing retirement or who are already retired.</a:t>
            </a:r>
          </a:p>
          <a:p>
            <a:pPr algn="just"/>
            <a:endParaRPr lang="en-US" sz="1200" dirty="0"/>
          </a:p>
          <a:p>
            <a:pPr algn="just"/>
            <a:r>
              <a:rPr lang="en-US" sz="1200" dirty="0" smtClean="0"/>
              <a:t>Residents acknowledge the current septic system issues in Scotts Corners and the importance of correcting them. In spite of this, obtaining full financial community support to pay for modernizations could be problematic. With that said, there are a lot of residents on the fence about this issue. Perhaps more information needs to be disclosed about the project (i.e</a:t>
            </a:r>
            <a:r>
              <a:rPr lang="en-US" sz="1200" dirty="0"/>
              <a:t>., how much will </a:t>
            </a:r>
            <a:r>
              <a:rPr lang="en-US" sz="1200" dirty="0" smtClean="0"/>
              <a:t>it cost</a:t>
            </a:r>
            <a:r>
              <a:rPr lang="en-US" sz="1200" dirty="0"/>
              <a:t>, how long it will take and how it will benefit </a:t>
            </a:r>
            <a:r>
              <a:rPr lang="en-US" sz="1200" dirty="0" smtClean="0"/>
              <a:t>the Pound </a:t>
            </a:r>
            <a:r>
              <a:rPr lang="en-US" sz="1200" smtClean="0"/>
              <a:t>Ridge community, </a:t>
            </a:r>
            <a:r>
              <a:rPr lang="en-US" sz="1200" dirty="0"/>
              <a:t>etc</a:t>
            </a:r>
            <a:r>
              <a:rPr lang="en-US" sz="1200" dirty="0" smtClean="0"/>
              <a:t>.) before these residents can determine if they will financially support it. </a:t>
            </a:r>
          </a:p>
        </p:txBody>
      </p:sp>
    </p:spTree>
    <p:extLst>
      <p:ext uri="{BB962C8B-B14F-4D97-AF65-F5344CB8AC3E}">
        <p14:creationId xmlns:p14="http://schemas.microsoft.com/office/powerpoint/2010/main" val="78535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smtClean="0"/>
              <a:t>PAGE </a:t>
            </a:r>
            <a:fld id="{2066355A-084C-D24E-9AD2-7E4FC41EA627}" type="slidenum">
              <a:rPr lang="en-US" smtClean="0"/>
              <a:pPr/>
              <a:t>9</a:t>
            </a:fld>
            <a:endParaRPr lang="en-US" dirty="0"/>
          </a:p>
        </p:txBody>
      </p:sp>
      <p:sp>
        <p:nvSpPr>
          <p:cNvPr id="4" name="Content Placeholder 3"/>
          <p:cNvSpPr>
            <a:spLocks noGrp="1"/>
          </p:cNvSpPr>
          <p:nvPr>
            <p:ph idx="1"/>
          </p:nvPr>
        </p:nvSpPr>
        <p:spPr>
          <a:xfrm>
            <a:off x="888521" y="2553420"/>
            <a:ext cx="3165894" cy="914400"/>
          </a:xfrm>
        </p:spPr>
        <p:txBody>
          <a:bodyPr>
            <a:normAutofit/>
          </a:bodyPr>
          <a:lstStyle/>
          <a:p>
            <a:r>
              <a:rPr lang="en-US" sz="2800" dirty="0" smtClean="0">
                <a:solidFill>
                  <a:schemeClr val="tx2"/>
                </a:solidFill>
              </a:rPr>
              <a:t>DETAILED FINDINGS</a:t>
            </a:r>
            <a:endParaRPr lang="en-US" sz="2800" dirty="0">
              <a:solidFill>
                <a:schemeClr val="tx2"/>
              </a:solidFill>
            </a:endParaRPr>
          </a:p>
        </p:txBody>
      </p:sp>
    </p:spTree>
    <p:extLst>
      <p:ext uri="{BB962C8B-B14F-4D97-AF65-F5344CB8AC3E}">
        <p14:creationId xmlns:p14="http://schemas.microsoft.com/office/powerpoint/2010/main" val="4015743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eta Research">
      <a:dk1>
        <a:srgbClr val="636471"/>
      </a:dk1>
      <a:lt1>
        <a:sysClr val="window" lastClr="FFFFFF"/>
      </a:lt1>
      <a:dk2>
        <a:srgbClr val="0065A4"/>
      </a:dk2>
      <a:lt2>
        <a:srgbClr val="008066"/>
      </a:lt2>
      <a:accent1>
        <a:srgbClr val="7CC244"/>
      </a:accent1>
      <a:accent2>
        <a:srgbClr val="B4B7B6"/>
      </a:accent2>
      <a:accent3>
        <a:srgbClr val="B2D235"/>
      </a:accent3>
      <a:accent4>
        <a:srgbClr val="0B4C55"/>
      </a:accent4>
      <a:accent5>
        <a:srgbClr val="A5D848"/>
      </a:accent5>
      <a:accent6>
        <a:srgbClr val="20768C"/>
      </a:accent6>
      <a:hlink>
        <a:srgbClr val="F37721"/>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schemas.microsoft.com/sharepoint/v3/fields"/>
    <ds:schemaRef ds:uri="http://purl.org/dc/dcmitype/"/>
    <ds:schemaRef ds:uri="http://purl.org/dc/term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2965</TotalTime>
  <Words>3806</Words>
  <Application>Microsoft Office PowerPoint</Application>
  <PresentationFormat>On-screen Show (4:3)</PresentationFormat>
  <Paragraphs>452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Museo Sans 100</vt:lpstr>
      <vt:lpstr>Wingdings</vt:lpstr>
      <vt:lpstr>Office Theme</vt:lpstr>
      <vt:lpstr>SCOTTS CORNERS BUSINESS DISTRICT</vt:lpstr>
      <vt:lpstr>PowerPoint Presentation</vt:lpstr>
      <vt:lpstr>PowerPoint Presentation</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Joanne Pace</cp:lastModifiedBy>
  <cp:revision>285</cp:revision>
  <cp:lastPrinted>2017-05-23T14:18:07Z</cp:lastPrinted>
  <dcterms:created xsi:type="dcterms:W3CDTF">2010-04-12T23:12:02Z</dcterms:created>
  <dcterms:modified xsi:type="dcterms:W3CDTF">2017-06-14T12:43:09Z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