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omments/comment1.xml" ContentType="application/vnd.openxmlformats-officedocument.presentationml.comments+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5" r:id="rId21"/>
    <p:sldId id="276" r:id="rId22"/>
    <p:sldId id="277" r:id="rId23"/>
    <p:sldId id="278" r:id="rId24"/>
    <p:sldId id="280" r:id="rId25"/>
    <p:sldId id="279" r:id="rId26"/>
    <p:sldId id="281" r:id="rId27"/>
    <p:sldId id="282" r:id="rId28"/>
    <p:sldId id="283" r:id="rId29"/>
    <p:sldId id="284" r:id="rId30"/>
    <p:sldId id="285" r:id="rId31"/>
    <p:sldId id="286" r:id="rId32"/>
    <p:sldId id="287" r:id="rId33"/>
    <p:sldId id="288" r:id="rId34"/>
    <p:sldId id="289" r:id="rId35"/>
    <p:sldId id="291" r:id="rId36"/>
    <p:sldId id="294" r:id="rId37"/>
    <p:sldId id="293" r:id="rId3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Ryan" initials="DR" lastIdx="1" clrIdx="0">
    <p:extLst>
      <p:ext uri="{19B8F6BF-5375-455C-9EA6-DF929625EA0E}">
        <p15:presenceInfo xmlns:p15="http://schemas.microsoft.com/office/powerpoint/2012/main" userId="S-1-5-21-2367328348-2759011307-3340959783-11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3" autoAdjust="0"/>
    <p:restoredTop sz="94697"/>
  </p:normalViewPr>
  <p:slideViewPr>
    <p:cSldViewPr snapToGrid="0">
      <p:cViewPr varScale="1">
        <p:scale>
          <a:sx n="108" d="100"/>
          <a:sy n="108" d="100"/>
        </p:scale>
        <p:origin x="656" y="18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29T15:55:19.969" idx="1">
    <p:pos x="6906" y="1372"/>
    <p:text/>
    <p:extLst>
      <p:ext uri="{C676402C-5697-4E1C-873F-D02D1690AC5C}">
        <p15:threadingInfo xmlns:p15="http://schemas.microsoft.com/office/powerpoint/2012/main" timeZoneBias="24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ED773BE-BD3A-4FE8-8299-5571BB378162}" type="datetimeFigureOut">
              <a:rPr lang="en-US" smtClean="0"/>
              <a:t>10/9/20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B6B80BF-BDCA-471A-9480-16E2CCD5EFDF}" type="slidenum">
              <a:rPr lang="en-US" smtClean="0"/>
              <a:t>‹#›</a:t>
            </a:fld>
            <a:endParaRPr lang="en-US"/>
          </a:p>
        </p:txBody>
      </p:sp>
    </p:spTree>
    <p:extLst>
      <p:ext uri="{BB962C8B-B14F-4D97-AF65-F5344CB8AC3E}">
        <p14:creationId xmlns:p14="http://schemas.microsoft.com/office/powerpoint/2010/main" val="2810800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Executive Order of the Governor on  June 12,  2020—a copy of the resolution should be in each packet to the Town Board.  In addition, the entire presentation and attachments will be made available on the town’s website tomorrow</a:t>
            </a:r>
          </a:p>
          <a:p>
            <a:r>
              <a:rPr lang="en-US" dirty="0"/>
              <a:t>-</a:t>
            </a:r>
            <a:r>
              <a:rPr lang="en-US" dirty="0">
                <a:sym typeface="Wingdings" panose="05000000000000000000" pitchFamily="2" charset="2"/>
              </a:rPr>
              <a:t> Must adopt and certify a police reform plan by 4/1/2021</a:t>
            </a:r>
          </a:p>
          <a:p>
            <a:r>
              <a:rPr lang="en-US" dirty="0">
                <a:sym typeface="Wingdings" panose="05000000000000000000" pitchFamily="2" charset="2"/>
              </a:rPr>
              <a:t>- There is no ONE SIZE FITS ALL PLAN for law enforcement though many of the philosophies of what we are trying to achieve </a:t>
            </a:r>
            <a:r>
              <a:rPr lang="en-US" dirty="0" err="1">
                <a:sym typeface="Wingdings" panose="05000000000000000000" pitchFamily="2" charset="2"/>
              </a:rPr>
              <a:t>shold</a:t>
            </a:r>
            <a:r>
              <a:rPr lang="en-US" dirty="0">
                <a:sym typeface="Wingdings" panose="05000000000000000000" pitchFamily="2" charset="2"/>
              </a:rPr>
              <a:t> be the same regardless of the size of the PD or the diversity of the community they serve</a:t>
            </a:r>
          </a:p>
          <a:p>
            <a:r>
              <a:rPr lang="en-US" dirty="0">
                <a:sym typeface="Wingdings" panose="05000000000000000000" pitchFamily="2" charset="2"/>
              </a:rPr>
              <a:t>- READ THE HIGHLIGHTED PORTIONS OF THE HANDBOOK PAGE 2 !!!!!!!</a:t>
            </a:r>
          </a:p>
        </p:txBody>
      </p:sp>
      <p:sp>
        <p:nvSpPr>
          <p:cNvPr id="4" name="Slide Number Placeholder 3"/>
          <p:cNvSpPr>
            <a:spLocks noGrp="1"/>
          </p:cNvSpPr>
          <p:nvPr>
            <p:ph type="sldNum" sz="quarter" idx="5"/>
          </p:nvPr>
        </p:nvSpPr>
        <p:spPr/>
        <p:txBody>
          <a:bodyPr/>
          <a:lstStyle/>
          <a:p>
            <a:fld id="{DB6B80BF-BDCA-471A-9480-16E2CCD5EFDF}" type="slidenum">
              <a:rPr lang="en-US" smtClean="0"/>
              <a:t>1</a:t>
            </a:fld>
            <a:endParaRPr lang="en-US"/>
          </a:p>
        </p:txBody>
      </p:sp>
    </p:spTree>
    <p:extLst>
      <p:ext uri="{BB962C8B-B14F-4D97-AF65-F5344CB8AC3E}">
        <p14:creationId xmlns:p14="http://schemas.microsoft.com/office/powerpoint/2010/main" val="34823924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6B80BF-BDCA-471A-9480-16E2CCD5EFDF}" type="slidenum">
              <a:rPr lang="en-US" smtClean="0"/>
              <a:t>16</a:t>
            </a:fld>
            <a:endParaRPr lang="en-US"/>
          </a:p>
        </p:txBody>
      </p:sp>
    </p:spTree>
    <p:extLst>
      <p:ext uri="{BB962C8B-B14F-4D97-AF65-F5344CB8AC3E}">
        <p14:creationId xmlns:p14="http://schemas.microsoft.com/office/powerpoint/2010/main" val="193302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Capturing real data and reporting the data is a work in progress that will be completed for review by the committee prior to the conclusion of the CJR requirements</a:t>
            </a:r>
          </a:p>
        </p:txBody>
      </p:sp>
      <p:sp>
        <p:nvSpPr>
          <p:cNvPr id="4" name="Slide Number Placeholder 3"/>
          <p:cNvSpPr>
            <a:spLocks noGrp="1"/>
          </p:cNvSpPr>
          <p:nvPr>
            <p:ph type="sldNum" sz="quarter" idx="5"/>
          </p:nvPr>
        </p:nvSpPr>
        <p:spPr/>
        <p:txBody>
          <a:bodyPr/>
          <a:lstStyle/>
          <a:p>
            <a:fld id="{DB6B80BF-BDCA-471A-9480-16E2CCD5EFDF}" type="slidenum">
              <a:rPr lang="en-US" smtClean="0"/>
              <a:t>22</a:t>
            </a:fld>
            <a:endParaRPr lang="en-US"/>
          </a:p>
        </p:txBody>
      </p:sp>
    </p:spTree>
    <p:extLst>
      <p:ext uri="{BB962C8B-B14F-4D97-AF65-F5344CB8AC3E}">
        <p14:creationId xmlns:p14="http://schemas.microsoft.com/office/powerpoint/2010/main" val="3903462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must, as we review this process, consider the spectrum of mental and physical health issues faced by law enforcement just from the day to day stress of the job.  This effects physical health as well as mental health.  Burnout, suicide and how to manage the issues of stress can determine the length of an officers career and must be part of reform.  The physical, mental and emotional health problems that can come from cumulative stress and the stress of traumatic events are issues that we must address and must be part of reform.  This is crucial for the officer, their colleagues and the departments and communities they serve.  The stigma that has long existed with mental health is no more and recognizing that law enforcement officers though well trained in trauma and mental health must also look within.  This starts with leadership and the municipal bodies to create an environment where help is available to rank and file officers and the same resources we make and should make available to </a:t>
            </a:r>
            <a:r>
              <a:rPr lang="en-US"/>
              <a:t>the communities </a:t>
            </a:r>
            <a:r>
              <a:rPr lang="en-US" dirty="0"/>
              <a:t>we serve are also available to them</a:t>
            </a:r>
          </a:p>
        </p:txBody>
      </p:sp>
      <p:sp>
        <p:nvSpPr>
          <p:cNvPr id="4" name="Slide Number Placeholder 3"/>
          <p:cNvSpPr>
            <a:spLocks noGrp="1"/>
          </p:cNvSpPr>
          <p:nvPr>
            <p:ph type="sldNum" sz="quarter" idx="5"/>
          </p:nvPr>
        </p:nvSpPr>
        <p:spPr/>
        <p:txBody>
          <a:bodyPr/>
          <a:lstStyle/>
          <a:p>
            <a:fld id="{DB6B80BF-BDCA-471A-9480-16E2CCD5EFDF}" type="slidenum">
              <a:rPr lang="en-US" smtClean="0"/>
              <a:t>33</a:t>
            </a:fld>
            <a:endParaRPr lang="en-US"/>
          </a:p>
        </p:txBody>
      </p:sp>
    </p:spTree>
    <p:extLst>
      <p:ext uri="{BB962C8B-B14F-4D97-AF65-F5344CB8AC3E}">
        <p14:creationId xmlns:p14="http://schemas.microsoft.com/office/powerpoint/2010/main" val="1093194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CRIMINAL Justice Reform  is broken in to 4  categories for review by committee</a:t>
            </a:r>
          </a:p>
        </p:txBody>
      </p:sp>
      <p:sp>
        <p:nvSpPr>
          <p:cNvPr id="4" name="Slide Number Placeholder 3"/>
          <p:cNvSpPr>
            <a:spLocks noGrp="1"/>
          </p:cNvSpPr>
          <p:nvPr>
            <p:ph type="sldNum" sz="quarter" idx="5"/>
          </p:nvPr>
        </p:nvSpPr>
        <p:spPr/>
        <p:txBody>
          <a:bodyPr/>
          <a:lstStyle/>
          <a:p>
            <a:fld id="{DB6B80BF-BDCA-471A-9480-16E2CCD5EFDF}" type="slidenum">
              <a:rPr lang="en-US" smtClean="0"/>
              <a:t>2</a:t>
            </a:fld>
            <a:endParaRPr lang="en-US"/>
          </a:p>
        </p:txBody>
      </p:sp>
    </p:spTree>
    <p:extLst>
      <p:ext uri="{BB962C8B-B14F-4D97-AF65-F5344CB8AC3E}">
        <p14:creationId xmlns:p14="http://schemas.microsoft.com/office/powerpoint/2010/main" val="1495219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PUBLIC SAFETY SHOULD BE THE NUMBER ONE PRIORITY OF THE POLICE DEPARTMENT BUT IT SHOULD BE ACHIEVED IN A RESPECTFUL, DIGNIFIED, TRANSPARENT AND COLLABORATIVE WAY WITH POLICES BASED ON BEST PRACTICES </a:t>
            </a:r>
          </a:p>
          <a:p>
            <a:r>
              <a:rPr lang="en-US" dirty="0"/>
              <a:t>=</a:t>
            </a:r>
            <a:r>
              <a:rPr lang="en-US" dirty="0">
                <a:sym typeface="Wingdings" panose="05000000000000000000" pitchFamily="2" charset="2"/>
              </a:rPr>
              <a:t> CHANGE IS SOMETIMES HARD, BUT IF WE ARE TO GROW THEN CHANGE IS NECESSARY THROUGH CONSTRUCTIVCE DIALOGUE, CREATIVITY AND TRANSPARENCY TO MAINTAIN A STRONG RELATIONSHIP OF TRUST WITH THE COMMUNITY</a:t>
            </a:r>
          </a:p>
          <a:p>
            <a:endParaRPr lang="en-US" dirty="0"/>
          </a:p>
        </p:txBody>
      </p:sp>
      <p:sp>
        <p:nvSpPr>
          <p:cNvPr id="4" name="Slide Number Placeholder 3"/>
          <p:cNvSpPr>
            <a:spLocks noGrp="1"/>
          </p:cNvSpPr>
          <p:nvPr>
            <p:ph type="sldNum" sz="quarter" idx="5"/>
          </p:nvPr>
        </p:nvSpPr>
        <p:spPr/>
        <p:txBody>
          <a:bodyPr/>
          <a:lstStyle/>
          <a:p>
            <a:fld id="{DB6B80BF-BDCA-471A-9480-16E2CCD5EFDF}" type="slidenum">
              <a:rPr lang="en-US" smtClean="0"/>
              <a:t>3</a:t>
            </a:fld>
            <a:endParaRPr lang="en-US"/>
          </a:p>
        </p:txBody>
      </p:sp>
    </p:spTree>
    <p:extLst>
      <p:ext uri="{BB962C8B-B14F-4D97-AF65-F5344CB8AC3E}">
        <p14:creationId xmlns:p14="http://schemas.microsoft.com/office/powerpoint/2010/main" val="1777372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President Barack Obama’s Task Force on 21</a:t>
            </a:r>
            <a:r>
              <a:rPr lang="en-US" baseline="30000" dirty="0"/>
              <a:t>st</a:t>
            </a:r>
            <a:r>
              <a:rPr lang="en-US" dirty="0"/>
              <a:t> Century Policing outlined 4 pillars of PROCEDURAL JUSTICE</a:t>
            </a:r>
          </a:p>
          <a:p>
            <a:r>
              <a:rPr lang="en-US" dirty="0"/>
              <a:t>-</a:t>
            </a:r>
            <a:r>
              <a:rPr lang="en-US" dirty="0">
                <a:sym typeface="Wingdings" panose="05000000000000000000" pitchFamily="2" charset="2"/>
              </a:rPr>
              <a:t> Every community should trust that the police officers they employ are honest, acting with just and lawful intentions and make objective , neutral and transparent decisions.</a:t>
            </a:r>
            <a:endParaRPr lang="en-US" dirty="0"/>
          </a:p>
        </p:txBody>
      </p:sp>
      <p:sp>
        <p:nvSpPr>
          <p:cNvPr id="4" name="Slide Number Placeholder 3"/>
          <p:cNvSpPr>
            <a:spLocks noGrp="1"/>
          </p:cNvSpPr>
          <p:nvPr>
            <p:ph type="sldNum" sz="quarter" idx="5"/>
          </p:nvPr>
        </p:nvSpPr>
        <p:spPr/>
        <p:txBody>
          <a:bodyPr/>
          <a:lstStyle/>
          <a:p>
            <a:fld id="{DB6B80BF-BDCA-471A-9480-16E2CCD5EFDF}" type="slidenum">
              <a:rPr lang="en-US" smtClean="0"/>
              <a:t>4</a:t>
            </a:fld>
            <a:endParaRPr lang="en-US"/>
          </a:p>
        </p:txBody>
      </p:sp>
    </p:spTree>
    <p:extLst>
      <p:ext uri="{BB962C8B-B14F-4D97-AF65-F5344CB8AC3E}">
        <p14:creationId xmlns:p14="http://schemas.microsoft.com/office/powerpoint/2010/main" val="556171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BROKEN WINDOS PHILOSOPHY was a theory proposed in 1982 that related incivility and disorder to crime.  While the theory of whether it truly related incivility to eventual serious crime, the philosophy of early intervention and providing a variety of  resources to those in need can be beneficial in helping reducing crime especially among our youth.</a:t>
            </a:r>
          </a:p>
          <a:p>
            <a:endParaRPr lang="en-US" dirty="0"/>
          </a:p>
          <a:p>
            <a:r>
              <a:rPr lang="en-US" b="1" dirty="0"/>
              <a:t>10 BEST PRACTICES TO EFFECTIVE COMMUNITY POLICING (ON PAGE 23 OF BLUE BOOK) WITH A FOCUS ON # 7 TO TREAT EVERY CONTACT AS AN OPPORTUNITY TO ENGAGE POSITIVELY WITH A MEMBER  OF THE COMMUNITY</a:t>
            </a:r>
          </a:p>
        </p:txBody>
      </p:sp>
      <p:sp>
        <p:nvSpPr>
          <p:cNvPr id="4" name="Slide Number Placeholder 3"/>
          <p:cNvSpPr>
            <a:spLocks noGrp="1"/>
          </p:cNvSpPr>
          <p:nvPr>
            <p:ph type="sldNum" sz="quarter" idx="5"/>
          </p:nvPr>
        </p:nvSpPr>
        <p:spPr/>
        <p:txBody>
          <a:bodyPr/>
          <a:lstStyle/>
          <a:p>
            <a:fld id="{DB6B80BF-BDCA-471A-9480-16E2CCD5EFDF}" type="slidenum">
              <a:rPr lang="en-US" smtClean="0"/>
              <a:t>5</a:t>
            </a:fld>
            <a:endParaRPr lang="en-US"/>
          </a:p>
        </p:txBody>
      </p:sp>
    </p:spTree>
    <p:extLst>
      <p:ext uri="{BB962C8B-B14F-4D97-AF65-F5344CB8AC3E}">
        <p14:creationId xmlns:p14="http://schemas.microsoft.com/office/powerpoint/2010/main" val="4179892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Parents very often call for assistance and guidance during the challenging years of youth.  Our interactions </a:t>
            </a:r>
            <a:r>
              <a:rPr lang="en-US" dirty="0" err="1"/>
              <a:t>vvary</a:t>
            </a:r>
            <a:r>
              <a:rPr lang="en-US" dirty="0"/>
              <a:t> but are borne of a foundation of trust, understanding and open dialogue to build relationships.  IT REALLY DOES TAKE A VILLAGE TO RAISE A CHILD AND BY PARTNERING WITH PARENTS, EDUCATIONAL INSTITUTIONS, YOUTH ORGANIZATIONS, WE BECOME PARTNERS IN THAT PROCESS WORKING TOWARDS THE GOAL OF PROVIDING OUR YOUTH WITH A SOLID FOUNDATION FOR SUCCESS AND SELF-ACTUALIZATION ----MAZLOW’S HERIARCHY OF NEEDS</a:t>
            </a:r>
          </a:p>
          <a:p>
            <a:endParaRPr lang="en-US" dirty="0"/>
          </a:p>
        </p:txBody>
      </p:sp>
      <p:sp>
        <p:nvSpPr>
          <p:cNvPr id="4" name="Slide Number Placeholder 3"/>
          <p:cNvSpPr>
            <a:spLocks noGrp="1"/>
          </p:cNvSpPr>
          <p:nvPr>
            <p:ph type="sldNum" sz="quarter" idx="5"/>
          </p:nvPr>
        </p:nvSpPr>
        <p:spPr/>
        <p:txBody>
          <a:bodyPr/>
          <a:lstStyle/>
          <a:p>
            <a:fld id="{DB6B80BF-BDCA-471A-9480-16E2CCD5EFDF}" type="slidenum">
              <a:rPr lang="en-US" smtClean="0"/>
              <a:t>8</a:t>
            </a:fld>
            <a:endParaRPr lang="en-US"/>
          </a:p>
        </p:txBody>
      </p:sp>
    </p:spTree>
    <p:extLst>
      <p:ext uri="{BB962C8B-B14F-4D97-AF65-F5344CB8AC3E}">
        <p14:creationId xmlns:p14="http://schemas.microsoft.com/office/powerpoint/2010/main" val="3792581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Discriminatory stops complaints were NAZI complaint based on burglary in progress and the V&amp;T stop on Salem Rd based on numerous complaints by drivers residents and school buses</a:t>
            </a:r>
          </a:p>
        </p:txBody>
      </p:sp>
      <p:sp>
        <p:nvSpPr>
          <p:cNvPr id="4" name="Slide Number Placeholder 3"/>
          <p:cNvSpPr>
            <a:spLocks noGrp="1"/>
          </p:cNvSpPr>
          <p:nvPr>
            <p:ph type="sldNum" sz="quarter" idx="5"/>
          </p:nvPr>
        </p:nvSpPr>
        <p:spPr/>
        <p:txBody>
          <a:bodyPr/>
          <a:lstStyle/>
          <a:p>
            <a:fld id="{DB6B80BF-BDCA-471A-9480-16E2CCD5EFDF}" type="slidenum">
              <a:rPr lang="en-US" smtClean="0"/>
              <a:t>11</a:t>
            </a:fld>
            <a:endParaRPr lang="en-US"/>
          </a:p>
        </p:txBody>
      </p:sp>
    </p:spTree>
    <p:extLst>
      <p:ext uri="{BB962C8B-B14F-4D97-AF65-F5344CB8AC3E}">
        <p14:creationId xmlns:p14="http://schemas.microsoft.com/office/powerpoint/2010/main" val="2245239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must build a greater foundation of trust with all populations .  Marginalized populations often have a great distrust of law enforcement.  Those distrusts are often based on the historical harm of law enforcement policies that focused more on crime and arrests than problem solving.  We must partner with those organizations that can help re--build that trust so that in a partnership based on openness, transparency and respect, we can adopt stronger more collaborative policies that will make our communities stronger.  This is the very essence of police reform and why this process we are undertaking is so important moving into the future of this department and this community.  Today I had the pleasure of speaking at </a:t>
            </a:r>
            <a:r>
              <a:rPr lang="en-US"/>
              <a:t>length  </a:t>
            </a:r>
            <a:r>
              <a:rPr lang="en-US" dirty="0"/>
              <a:t>with Mr. Wilbur Aldridge who is the Regional Director of the NAACP covering 9 counties and 15 branches.  His wisdom and guidance as well as his input and participation in this process and on our Criminal Justice Reform Committee will serve to enhance our skills and abilities as police officers but more importantly to allow us to build trust with an organization and a part of the community with which we have limited interactions.   I very much look forward to </a:t>
            </a:r>
            <a:r>
              <a:rPr lang="en-US" dirty="0" err="1"/>
              <a:t>Mr</a:t>
            </a:r>
            <a:r>
              <a:rPr lang="en-US" dirty="0"/>
              <a:t> </a:t>
            </a:r>
            <a:r>
              <a:rPr lang="en-US" dirty="0" err="1"/>
              <a:t>Aldridges</a:t>
            </a:r>
            <a:r>
              <a:rPr lang="en-US" dirty="0"/>
              <a:t> participation and guidance</a:t>
            </a:r>
          </a:p>
        </p:txBody>
      </p:sp>
      <p:sp>
        <p:nvSpPr>
          <p:cNvPr id="4" name="Slide Number Placeholder 3"/>
          <p:cNvSpPr>
            <a:spLocks noGrp="1"/>
          </p:cNvSpPr>
          <p:nvPr>
            <p:ph type="sldNum" sz="quarter" idx="5"/>
          </p:nvPr>
        </p:nvSpPr>
        <p:spPr/>
        <p:txBody>
          <a:bodyPr/>
          <a:lstStyle/>
          <a:p>
            <a:fld id="{DB6B80BF-BDCA-471A-9480-16E2CCD5EFDF}" type="slidenum">
              <a:rPr lang="en-US" smtClean="0"/>
              <a:t>13</a:t>
            </a:fld>
            <a:endParaRPr lang="en-US"/>
          </a:p>
        </p:txBody>
      </p:sp>
    </p:spTree>
    <p:extLst>
      <p:ext uri="{BB962C8B-B14F-4D97-AF65-F5344CB8AC3E}">
        <p14:creationId xmlns:p14="http://schemas.microsoft.com/office/powerpoint/2010/main" val="2832972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data to identify “HOT SPOTS” and spikes in crime.   While an effective method of investigating and deterring crime, , they must be vigilantly monitored to make sure that implicit biases, race neutrality and objective  standards are followed in all interactions and community contacts.  </a:t>
            </a:r>
          </a:p>
        </p:txBody>
      </p:sp>
      <p:sp>
        <p:nvSpPr>
          <p:cNvPr id="4" name="Slide Number Placeholder 3"/>
          <p:cNvSpPr>
            <a:spLocks noGrp="1"/>
          </p:cNvSpPr>
          <p:nvPr>
            <p:ph type="sldNum" sz="quarter" idx="5"/>
          </p:nvPr>
        </p:nvSpPr>
        <p:spPr/>
        <p:txBody>
          <a:bodyPr/>
          <a:lstStyle/>
          <a:p>
            <a:fld id="{DB6B80BF-BDCA-471A-9480-16E2CCD5EFDF}" type="slidenum">
              <a:rPr lang="en-US" smtClean="0"/>
              <a:t>14</a:t>
            </a:fld>
            <a:endParaRPr lang="en-US"/>
          </a:p>
        </p:txBody>
      </p:sp>
    </p:spTree>
    <p:extLst>
      <p:ext uri="{BB962C8B-B14F-4D97-AF65-F5344CB8AC3E}">
        <p14:creationId xmlns:p14="http://schemas.microsoft.com/office/powerpoint/2010/main" val="717479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D1B7DC-1A31-4584-B15C-C0278765336A}" type="datetimeFigureOut">
              <a:rPr lang="en-US" smtClean="0"/>
              <a:t>10/9/20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144710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D1B7DC-1A31-4584-B15C-C0278765336A}" type="datetimeFigureOut">
              <a:rPr lang="en-US" smtClean="0"/>
              <a:t>10/9/20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2702809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D1B7DC-1A31-4584-B15C-C0278765336A}" type="datetimeFigureOut">
              <a:rPr lang="en-US" smtClean="0"/>
              <a:t>10/9/20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26FE64-155D-464F-8BD3-4040A9D4B36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2576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DD1B7DC-1A31-4584-B15C-C0278765336A}" type="datetimeFigureOut">
              <a:rPr lang="en-US" smtClean="0"/>
              <a:t>10/9/20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3028959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DD1B7DC-1A31-4584-B15C-C0278765336A}" type="datetimeFigureOut">
              <a:rPr lang="en-US" smtClean="0"/>
              <a:t>10/9/20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26FE64-155D-464F-8BD3-4040A9D4B36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53519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DD1B7DC-1A31-4584-B15C-C0278765336A}" type="datetimeFigureOut">
              <a:rPr lang="en-US" smtClean="0"/>
              <a:t>10/9/20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3658340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1B7DC-1A31-4584-B15C-C0278765336A}" type="datetimeFigureOut">
              <a:rPr lang="en-US" smtClean="0"/>
              <a:t>10/9/20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186560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1B7DC-1A31-4584-B15C-C0278765336A}" type="datetimeFigureOut">
              <a:rPr lang="en-US" smtClean="0"/>
              <a:t>10/9/20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167612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1B7DC-1A31-4584-B15C-C0278765336A}" type="datetimeFigureOut">
              <a:rPr lang="en-US" smtClean="0"/>
              <a:t>10/9/20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391218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D1B7DC-1A31-4584-B15C-C0278765336A}" type="datetimeFigureOut">
              <a:rPr lang="en-US" smtClean="0"/>
              <a:t>10/9/20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4278971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D1B7DC-1A31-4584-B15C-C0278765336A}" type="datetimeFigureOut">
              <a:rPr lang="en-US" smtClean="0"/>
              <a:t>10/9/20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244393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D1B7DC-1A31-4584-B15C-C0278765336A}" type="datetimeFigureOut">
              <a:rPr lang="en-US" smtClean="0"/>
              <a:t>10/9/20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3090565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D1B7DC-1A31-4584-B15C-C0278765336A}" type="datetimeFigureOut">
              <a:rPr lang="en-US" smtClean="0"/>
              <a:t>10/9/20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357534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1B7DC-1A31-4584-B15C-C0278765336A}" type="datetimeFigureOut">
              <a:rPr lang="en-US" smtClean="0"/>
              <a:t>10/9/20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142678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D1B7DC-1A31-4584-B15C-C0278765336A}" type="datetimeFigureOut">
              <a:rPr lang="en-US" smtClean="0"/>
              <a:t>10/9/20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4266465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DD1B7DC-1A31-4584-B15C-C0278765336A}" type="datetimeFigureOut">
              <a:rPr lang="en-US" smtClean="0"/>
              <a:t>10/9/20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C26FE64-155D-464F-8BD3-4040A9D4B368}" type="slidenum">
              <a:rPr lang="en-US" smtClean="0"/>
              <a:t>‹#›</a:t>
            </a:fld>
            <a:endParaRPr lang="en-US"/>
          </a:p>
        </p:txBody>
      </p:sp>
    </p:spTree>
    <p:extLst>
      <p:ext uri="{BB962C8B-B14F-4D97-AF65-F5344CB8AC3E}">
        <p14:creationId xmlns:p14="http://schemas.microsoft.com/office/powerpoint/2010/main" val="1308149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DD1B7DC-1A31-4584-B15C-C0278765336A}" type="datetimeFigureOut">
              <a:rPr lang="en-US" smtClean="0"/>
              <a:t>10/9/20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C26FE64-155D-464F-8BD3-4040A9D4B368}" type="slidenum">
              <a:rPr lang="en-US" smtClean="0"/>
              <a:t>‹#›</a:t>
            </a:fld>
            <a:endParaRPr lang="en-US"/>
          </a:p>
        </p:txBody>
      </p:sp>
    </p:spTree>
    <p:extLst>
      <p:ext uri="{BB962C8B-B14F-4D97-AF65-F5344CB8AC3E}">
        <p14:creationId xmlns:p14="http://schemas.microsoft.com/office/powerpoint/2010/main" val="114573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E091F3-0E20-4662-A2EB-46EB07B3862F}"/>
              </a:ext>
            </a:extLst>
          </p:cNvPr>
          <p:cNvSpPr>
            <a:spLocks noGrp="1"/>
          </p:cNvSpPr>
          <p:nvPr>
            <p:ph type="ctrTitle"/>
          </p:nvPr>
        </p:nvSpPr>
        <p:spPr/>
        <p:txBody>
          <a:bodyPr>
            <a:normAutofit fontScale="90000"/>
          </a:bodyPr>
          <a:lstStyle/>
          <a:p>
            <a:r>
              <a:rPr lang="en-US" b="1" dirty="0"/>
              <a:t>NY STATE POLICE REFORM AND REINVENTION COLLABORATIVE</a:t>
            </a:r>
          </a:p>
        </p:txBody>
      </p:sp>
      <p:sp>
        <p:nvSpPr>
          <p:cNvPr id="3" name="Subtitle 2">
            <a:extLst>
              <a:ext uri="{FF2B5EF4-FFF2-40B4-BE49-F238E27FC236}">
                <a16:creationId xmlns:a16="http://schemas.microsoft.com/office/drawing/2014/main" id="{63A85194-0E45-424F-A34B-351C3D9A8898}"/>
              </a:ext>
            </a:extLst>
          </p:cNvPr>
          <p:cNvSpPr>
            <a:spLocks noGrp="1"/>
          </p:cNvSpPr>
          <p:nvPr>
            <p:ph type="subTitle" idx="1"/>
          </p:nvPr>
        </p:nvSpPr>
        <p:spPr/>
        <p:txBody>
          <a:bodyPr/>
          <a:lstStyle/>
          <a:p>
            <a:r>
              <a:rPr lang="en-US" dirty="0"/>
              <a:t>Executive Order # 203 Dated June 12, 2020</a:t>
            </a:r>
          </a:p>
        </p:txBody>
      </p:sp>
    </p:spTree>
    <p:extLst>
      <p:ext uri="{BB962C8B-B14F-4D97-AF65-F5344CB8AC3E}">
        <p14:creationId xmlns:p14="http://schemas.microsoft.com/office/powerpoint/2010/main" val="4217951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4053-E21C-4D96-8172-38A3C0C2EFDD}"/>
              </a:ext>
            </a:extLst>
          </p:cNvPr>
          <p:cNvSpPr>
            <a:spLocks noGrp="1"/>
          </p:cNvSpPr>
          <p:nvPr>
            <p:ph type="title"/>
          </p:nvPr>
        </p:nvSpPr>
        <p:spPr/>
        <p:txBody>
          <a:bodyPr/>
          <a:lstStyle/>
          <a:p>
            <a:r>
              <a:rPr lang="en-US" dirty="0"/>
              <a:t>Staffing and Budgeting</a:t>
            </a:r>
          </a:p>
        </p:txBody>
      </p:sp>
      <p:sp>
        <p:nvSpPr>
          <p:cNvPr id="3" name="Content Placeholder 2">
            <a:extLst>
              <a:ext uri="{FF2B5EF4-FFF2-40B4-BE49-F238E27FC236}">
                <a16:creationId xmlns:a16="http://schemas.microsoft.com/office/drawing/2014/main" id="{9575D3AF-7865-4EC6-A67C-0BB1CBEE1C47}"/>
              </a:ext>
            </a:extLst>
          </p:cNvPr>
          <p:cNvSpPr>
            <a:spLocks noGrp="1"/>
          </p:cNvSpPr>
          <p:nvPr>
            <p:ph idx="1"/>
          </p:nvPr>
        </p:nvSpPr>
        <p:spPr/>
        <p:txBody>
          <a:bodyPr/>
          <a:lstStyle/>
          <a:p>
            <a:r>
              <a:rPr lang="en-US" dirty="0"/>
              <a:t>Primary Patrol Function</a:t>
            </a:r>
          </a:p>
          <a:p>
            <a:pPr lvl="1"/>
            <a:r>
              <a:rPr lang="en-US" dirty="0"/>
              <a:t>38 hours per day basic patrol function</a:t>
            </a:r>
          </a:p>
          <a:p>
            <a:r>
              <a:rPr lang="en-US" dirty="0"/>
              <a:t>Animal Control</a:t>
            </a:r>
          </a:p>
          <a:p>
            <a:r>
              <a:rPr lang="en-US" dirty="0"/>
              <a:t>Discovery Staff Member</a:t>
            </a:r>
          </a:p>
          <a:p>
            <a:r>
              <a:rPr lang="en-US" dirty="0"/>
              <a:t>Detectives</a:t>
            </a:r>
          </a:p>
          <a:p>
            <a:r>
              <a:rPr lang="en-US" dirty="0"/>
              <a:t>DV Officer</a:t>
            </a:r>
          </a:p>
          <a:p>
            <a:r>
              <a:rPr lang="en-US" dirty="0"/>
              <a:t>Training Personnel</a:t>
            </a:r>
          </a:p>
          <a:p>
            <a:r>
              <a:rPr lang="en-US" dirty="0"/>
              <a:t>Secretary</a:t>
            </a:r>
          </a:p>
          <a:p>
            <a:r>
              <a:rPr lang="en-US" dirty="0"/>
              <a:t>Chief of Police</a:t>
            </a:r>
          </a:p>
        </p:txBody>
      </p:sp>
    </p:spTree>
    <p:extLst>
      <p:ext uri="{BB962C8B-B14F-4D97-AF65-F5344CB8AC3E}">
        <p14:creationId xmlns:p14="http://schemas.microsoft.com/office/powerpoint/2010/main" val="4124516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DFF0F-4E73-41B0-AF97-C816FE12DF9F}"/>
              </a:ext>
            </a:extLst>
          </p:cNvPr>
          <p:cNvSpPr>
            <a:spLocks noGrp="1"/>
          </p:cNvSpPr>
          <p:nvPr>
            <p:ph type="title"/>
          </p:nvPr>
        </p:nvSpPr>
        <p:spPr>
          <a:xfrm>
            <a:off x="2592925" y="624110"/>
            <a:ext cx="8911687" cy="926784"/>
          </a:xfrm>
        </p:spPr>
        <p:txBody>
          <a:bodyPr/>
          <a:lstStyle/>
          <a:p>
            <a:r>
              <a:rPr lang="en-US" dirty="0"/>
              <a:t>Review of History</a:t>
            </a:r>
          </a:p>
        </p:txBody>
      </p:sp>
      <p:sp>
        <p:nvSpPr>
          <p:cNvPr id="3" name="Content Placeholder 2">
            <a:extLst>
              <a:ext uri="{FF2B5EF4-FFF2-40B4-BE49-F238E27FC236}">
                <a16:creationId xmlns:a16="http://schemas.microsoft.com/office/drawing/2014/main" id="{D8CA82EE-6F4F-4985-B5CE-8031DA276F7C}"/>
              </a:ext>
            </a:extLst>
          </p:cNvPr>
          <p:cNvSpPr>
            <a:spLocks noGrp="1"/>
          </p:cNvSpPr>
          <p:nvPr>
            <p:ph idx="1"/>
          </p:nvPr>
        </p:nvSpPr>
        <p:spPr>
          <a:xfrm>
            <a:off x="2589212" y="1447137"/>
            <a:ext cx="8915400" cy="4464085"/>
          </a:xfrm>
        </p:spPr>
        <p:txBody>
          <a:bodyPr>
            <a:normAutofit fontScale="92500" lnSpcReduction="20000"/>
          </a:bodyPr>
          <a:lstStyle/>
          <a:p>
            <a:r>
              <a:rPr lang="en-US" dirty="0"/>
              <a:t>Discriminatory or Bias Based Stops </a:t>
            </a:r>
          </a:p>
          <a:p>
            <a:pPr lvl="1"/>
            <a:r>
              <a:rPr lang="en-US" dirty="0"/>
              <a:t>2 complaints in 23 years  </a:t>
            </a:r>
          </a:p>
          <a:p>
            <a:r>
              <a:rPr lang="en-US" dirty="0"/>
              <a:t>Chokeholds or Restricted Breathing techniques-- prohibited</a:t>
            </a:r>
          </a:p>
          <a:p>
            <a:r>
              <a:rPr lang="en-US" dirty="0"/>
              <a:t>NO Knock Warrants -- </a:t>
            </a:r>
          </a:p>
          <a:p>
            <a:r>
              <a:rPr lang="en-US" dirty="0"/>
              <a:t>Use of Force for Punitive or Retaliatory Reasons</a:t>
            </a:r>
          </a:p>
          <a:p>
            <a:r>
              <a:rPr lang="en-US" dirty="0"/>
              <a:t>Pretextual Stops vs Stop and Frisk</a:t>
            </a:r>
          </a:p>
          <a:p>
            <a:r>
              <a:rPr lang="en-US" dirty="0"/>
              <a:t>Pursuits</a:t>
            </a:r>
          </a:p>
          <a:p>
            <a:r>
              <a:rPr lang="en-US" dirty="0"/>
              <a:t>Less than Lethal Weapons</a:t>
            </a:r>
          </a:p>
          <a:p>
            <a:pPr lvl="1"/>
            <a:r>
              <a:rPr lang="en-US" dirty="0"/>
              <a:t>Tasers, Stun Guns– we do not carry </a:t>
            </a:r>
          </a:p>
          <a:p>
            <a:pPr lvl="2"/>
            <a:r>
              <a:rPr lang="en-US" dirty="0"/>
              <a:t>BOLA Wrap</a:t>
            </a:r>
          </a:p>
          <a:p>
            <a:r>
              <a:rPr lang="en-US" dirty="0"/>
              <a:t>Quotas for Summonses	</a:t>
            </a:r>
          </a:p>
          <a:p>
            <a:pPr lvl="1"/>
            <a:r>
              <a:rPr lang="en-US" dirty="0"/>
              <a:t>Officers have complete Discretion</a:t>
            </a:r>
          </a:p>
          <a:p>
            <a:pPr lvl="1"/>
            <a:r>
              <a:rPr lang="en-US" dirty="0"/>
              <a:t>Philosophy of Stops vs Summonses</a:t>
            </a:r>
          </a:p>
          <a:p>
            <a:pPr lvl="1"/>
            <a:endParaRPr lang="en-US" dirty="0"/>
          </a:p>
        </p:txBody>
      </p:sp>
    </p:spTree>
    <p:extLst>
      <p:ext uri="{BB962C8B-B14F-4D97-AF65-F5344CB8AC3E}">
        <p14:creationId xmlns:p14="http://schemas.microsoft.com/office/powerpoint/2010/main" val="349662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5340-9274-4212-9B41-BA3CC8D84BDE}"/>
              </a:ext>
            </a:extLst>
          </p:cNvPr>
          <p:cNvSpPr>
            <a:spLocks noGrp="1"/>
          </p:cNvSpPr>
          <p:nvPr>
            <p:ph type="title"/>
          </p:nvPr>
        </p:nvSpPr>
        <p:spPr/>
        <p:txBody>
          <a:bodyPr>
            <a:normAutofit/>
          </a:bodyPr>
          <a:lstStyle/>
          <a:p>
            <a:r>
              <a:rPr lang="en-US" sz="2400" b="1" dirty="0"/>
              <a:t>Law Enforcement Strategies to  Build Trust</a:t>
            </a:r>
          </a:p>
        </p:txBody>
      </p:sp>
      <p:sp>
        <p:nvSpPr>
          <p:cNvPr id="3" name="Content Placeholder 2">
            <a:extLst>
              <a:ext uri="{FF2B5EF4-FFF2-40B4-BE49-F238E27FC236}">
                <a16:creationId xmlns:a16="http://schemas.microsoft.com/office/drawing/2014/main" id="{E09D41CE-3639-4DAD-808D-563600E8BB9A}"/>
              </a:ext>
            </a:extLst>
          </p:cNvPr>
          <p:cNvSpPr>
            <a:spLocks noGrp="1"/>
          </p:cNvSpPr>
          <p:nvPr>
            <p:ph idx="1"/>
          </p:nvPr>
        </p:nvSpPr>
        <p:spPr>
          <a:xfrm>
            <a:off x="2589212" y="1613647"/>
            <a:ext cx="8915400" cy="5074024"/>
          </a:xfrm>
        </p:spPr>
        <p:txBody>
          <a:bodyPr>
            <a:normAutofit fontScale="85000" lnSpcReduction="20000"/>
          </a:bodyPr>
          <a:lstStyle/>
          <a:p>
            <a:r>
              <a:rPr lang="en-US" dirty="0"/>
              <a:t>Historical Data</a:t>
            </a:r>
          </a:p>
          <a:p>
            <a:pPr lvl="1"/>
            <a:r>
              <a:rPr lang="en-US" b="1" dirty="0"/>
              <a:t>Since 1/1/2004 (New RMS System) ---1,149 Arrests</a:t>
            </a:r>
          </a:p>
          <a:p>
            <a:pPr marL="457200" lvl="1" indent="0">
              <a:buNone/>
            </a:pPr>
            <a:r>
              <a:rPr lang="en-US" b="1" dirty="0"/>
              <a:t>	88.8% W  (1,020)</a:t>
            </a:r>
          </a:p>
          <a:p>
            <a:pPr marL="457200" lvl="1" indent="0">
              <a:buNone/>
            </a:pPr>
            <a:r>
              <a:rPr lang="en-US" b="1" dirty="0"/>
              <a:t>	6.3% B     (73)</a:t>
            </a:r>
          </a:p>
          <a:p>
            <a:pPr marL="457200" lvl="1" indent="0">
              <a:buNone/>
            </a:pPr>
            <a:r>
              <a:rPr lang="en-US" b="1" dirty="0"/>
              <a:t>	2.4% NR  (28)</a:t>
            </a:r>
          </a:p>
          <a:p>
            <a:pPr marL="457200" lvl="1" indent="0">
              <a:buNone/>
            </a:pPr>
            <a:r>
              <a:rPr lang="en-US" b="1" dirty="0"/>
              <a:t>	1.7%  A   (19)</a:t>
            </a:r>
          </a:p>
          <a:p>
            <a:pPr marL="457200" lvl="1" indent="0">
              <a:buNone/>
            </a:pPr>
            <a:r>
              <a:rPr lang="en-US" b="1" dirty="0"/>
              <a:t>	.79% NA or U   (9)</a:t>
            </a:r>
          </a:p>
          <a:p>
            <a:r>
              <a:rPr lang="en-US" dirty="0"/>
              <a:t>Diversion Programs</a:t>
            </a:r>
          </a:p>
          <a:p>
            <a:pPr lvl="1"/>
            <a:r>
              <a:rPr lang="en-US" dirty="0"/>
              <a:t>The MOST appropriate Mechanisms to address certain conduct</a:t>
            </a:r>
          </a:p>
          <a:p>
            <a:pPr lvl="2"/>
            <a:r>
              <a:rPr lang="en-US" sz="1600" dirty="0"/>
              <a:t>What are the alternatives to the criminal justice system</a:t>
            </a:r>
          </a:p>
          <a:p>
            <a:r>
              <a:rPr lang="en-US" dirty="0"/>
              <a:t>Restorative Justice Programs</a:t>
            </a:r>
          </a:p>
          <a:p>
            <a:pPr lvl="1"/>
            <a:r>
              <a:rPr lang="en-US" dirty="0"/>
              <a:t>Meaningful chance to respond to conflict outside of courtroom process</a:t>
            </a:r>
          </a:p>
          <a:p>
            <a:pPr lvl="2"/>
            <a:r>
              <a:rPr lang="en-US" dirty="0"/>
              <a:t>Mediation</a:t>
            </a:r>
          </a:p>
          <a:p>
            <a:pPr lvl="2"/>
            <a:r>
              <a:rPr lang="en-US" dirty="0"/>
              <a:t>Mutually Acceptable Resolutions</a:t>
            </a:r>
          </a:p>
          <a:p>
            <a:r>
              <a:rPr lang="en-US" dirty="0"/>
              <a:t>How we approach criminal conduct</a:t>
            </a:r>
          </a:p>
          <a:p>
            <a:pPr lvl="1"/>
            <a:r>
              <a:rPr lang="en-US" dirty="0"/>
              <a:t>Is there a victim other than defendant</a:t>
            </a:r>
          </a:p>
          <a:p>
            <a:pPr lvl="1"/>
            <a:r>
              <a:rPr lang="en-US" dirty="0"/>
              <a:t>How can we intervene rather than arrest</a:t>
            </a:r>
          </a:p>
          <a:p>
            <a:pPr lvl="1"/>
            <a:endParaRPr lang="en-US" dirty="0"/>
          </a:p>
        </p:txBody>
      </p:sp>
    </p:spTree>
    <p:extLst>
      <p:ext uri="{BB962C8B-B14F-4D97-AF65-F5344CB8AC3E}">
        <p14:creationId xmlns:p14="http://schemas.microsoft.com/office/powerpoint/2010/main" val="2960919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4B56D-29A0-452E-A509-0B00A49581AB}"/>
              </a:ext>
            </a:extLst>
          </p:cNvPr>
          <p:cNvSpPr>
            <a:spLocks noGrp="1"/>
          </p:cNvSpPr>
          <p:nvPr>
            <p:ph type="title"/>
          </p:nvPr>
        </p:nvSpPr>
        <p:spPr>
          <a:xfrm>
            <a:off x="1757239" y="624110"/>
            <a:ext cx="9747374" cy="1280890"/>
          </a:xfrm>
        </p:spPr>
        <p:txBody>
          <a:bodyPr>
            <a:normAutofit/>
          </a:bodyPr>
          <a:lstStyle/>
          <a:p>
            <a:r>
              <a:rPr lang="en-US" sz="2800" b="1" dirty="0"/>
              <a:t>Law Enforcement Strategies to Build Trust---continued</a:t>
            </a:r>
            <a:endParaRPr lang="en-US" sz="2800" dirty="0"/>
          </a:p>
        </p:txBody>
      </p:sp>
      <p:sp>
        <p:nvSpPr>
          <p:cNvPr id="3" name="Content Placeholder 2">
            <a:extLst>
              <a:ext uri="{FF2B5EF4-FFF2-40B4-BE49-F238E27FC236}">
                <a16:creationId xmlns:a16="http://schemas.microsoft.com/office/drawing/2014/main" id="{3B6C64DA-8E74-468E-85C4-EBBB7AA3580F}"/>
              </a:ext>
            </a:extLst>
          </p:cNvPr>
          <p:cNvSpPr>
            <a:spLocks noGrp="1"/>
          </p:cNvSpPr>
          <p:nvPr>
            <p:ph idx="1"/>
          </p:nvPr>
        </p:nvSpPr>
        <p:spPr>
          <a:xfrm>
            <a:off x="2589212" y="1431235"/>
            <a:ext cx="8915400" cy="5152445"/>
          </a:xfrm>
        </p:spPr>
        <p:txBody>
          <a:bodyPr>
            <a:normAutofit/>
          </a:bodyPr>
          <a:lstStyle/>
          <a:p>
            <a:r>
              <a:rPr lang="en-US" dirty="0"/>
              <a:t>Community Based Outreach must include marginalized populations</a:t>
            </a:r>
          </a:p>
          <a:p>
            <a:pPr lvl="1"/>
            <a:r>
              <a:rPr lang="en-US" sz="1800" dirty="0"/>
              <a:t>NAACP</a:t>
            </a:r>
          </a:p>
          <a:p>
            <a:pPr lvl="1"/>
            <a:r>
              <a:rPr lang="en-US" sz="1800" dirty="0"/>
              <a:t>The LOFT</a:t>
            </a:r>
          </a:p>
          <a:p>
            <a:pPr lvl="1"/>
            <a:r>
              <a:rPr lang="en-US" sz="1800" dirty="0"/>
              <a:t>Hispanic Coalition</a:t>
            </a:r>
          </a:p>
          <a:p>
            <a:pPr lvl="1"/>
            <a:r>
              <a:rPr lang="en-US" sz="1800" dirty="0"/>
              <a:t>Catholic Charities Legal Team</a:t>
            </a:r>
          </a:p>
          <a:p>
            <a:pPr lvl="1"/>
            <a:r>
              <a:rPr lang="en-US" sz="1800" dirty="0"/>
              <a:t>Connecting  individuals with services and programs that are culturally sensitive to the needs of the individual</a:t>
            </a:r>
          </a:p>
          <a:p>
            <a:pPr lvl="2"/>
            <a:r>
              <a:rPr lang="en-US" sz="1800" dirty="0"/>
              <a:t>Mental Health</a:t>
            </a:r>
          </a:p>
          <a:p>
            <a:pPr lvl="2"/>
            <a:r>
              <a:rPr lang="en-US" sz="1800" dirty="0"/>
              <a:t>Substance Abuse</a:t>
            </a:r>
          </a:p>
          <a:p>
            <a:pPr lvl="2"/>
            <a:r>
              <a:rPr lang="en-US" sz="1800" dirty="0"/>
              <a:t>Conflict Resolution</a:t>
            </a:r>
          </a:p>
          <a:p>
            <a:pPr lvl="2"/>
            <a:r>
              <a:rPr lang="en-US" sz="1800" dirty="0"/>
              <a:t>Anger Management</a:t>
            </a:r>
          </a:p>
          <a:p>
            <a:pPr lvl="1"/>
            <a:endParaRPr lang="en-US" dirty="0"/>
          </a:p>
        </p:txBody>
      </p:sp>
    </p:spTree>
    <p:extLst>
      <p:ext uri="{BB962C8B-B14F-4D97-AF65-F5344CB8AC3E}">
        <p14:creationId xmlns:p14="http://schemas.microsoft.com/office/powerpoint/2010/main" val="3275529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6E52A-CBBA-4DA1-943E-A102CA1069B2}"/>
              </a:ext>
            </a:extLst>
          </p:cNvPr>
          <p:cNvSpPr>
            <a:spLocks noGrp="1"/>
          </p:cNvSpPr>
          <p:nvPr>
            <p:ph type="title"/>
          </p:nvPr>
        </p:nvSpPr>
        <p:spPr/>
        <p:txBody>
          <a:bodyPr>
            <a:normAutofit/>
          </a:bodyPr>
          <a:lstStyle/>
          <a:p>
            <a:r>
              <a:rPr lang="en-US" sz="2800" dirty="0"/>
              <a:t>Hot Spot Policing and Focused Deterrence</a:t>
            </a:r>
          </a:p>
        </p:txBody>
      </p:sp>
      <p:sp>
        <p:nvSpPr>
          <p:cNvPr id="3" name="Content Placeholder 2">
            <a:extLst>
              <a:ext uri="{FF2B5EF4-FFF2-40B4-BE49-F238E27FC236}">
                <a16:creationId xmlns:a16="http://schemas.microsoft.com/office/drawing/2014/main" id="{D83CE750-C2BD-45D9-83DC-99BD1C9BDCBA}"/>
              </a:ext>
            </a:extLst>
          </p:cNvPr>
          <p:cNvSpPr>
            <a:spLocks noGrp="1"/>
          </p:cNvSpPr>
          <p:nvPr>
            <p:ph idx="1"/>
          </p:nvPr>
        </p:nvSpPr>
        <p:spPr>
          <a:xfrm>
            <a:off x="2589212" y="1434353"/>
            <a:ext cx="8915400" cy="5157278"/>
          </a:xfrm>
        </p:spPr>
        <p:txBody>
          <a:bodyPr>
            <a:normAutofit/>
          </a:bodyPr>
          <a:lstStyle/>
          <a:p>
            <a:r>
              <a:rPr lang="en-US" dirty="0"/>
              <a:t>Data Analysis to identify spikes in crime</a:t>
            </a:r>
          </a:p>
          <a:p>
            <a:pPr lvl="1"/>
            <a:r>
              <a:rPr lang="en-US" dirty="0"/>
              <a:t>Car Larcenies</a:t>
            </a:r>
          </a:p>
          <a:p>
            <a:pPr lvl="1"/>
            <a:r>
              <a:rPr lang="en-US" dirty="0"/>
              <a:t>Burglaries</a:t>
            </a:r>
          </a:p>
          <a:p>
            <a:pPr lvl="1"/>
            <a:r>
              <a:rPr lang="en-US" dirty="0"/>
              <a:t>Car Thefts</a:t>
            </a:r>
          </a:p>
          <a:p>
            <a:pPr lvl="1"/>
            <a:r>
              <a:rPr lang="en-US" dirty="0"/>
              <a:t>Mailbox Baseball</a:t>
            </a:r>
          </a:p>
          <a:p>
            <a:pPr lvl="1"/>
            <a:r>
              <a:rPr lang="en-US" dirty="0"/>
              <a:t>MUST BE </a:t>
            </a:r>
            <a:r>
              <a:rPr lang="en-US" b="1" u="sng" dirty="0"/>
              <a:t>VIGILANTLY MONITORED </a:t>
            </a:r>
            <a:r>
              <a:rPr lang="en-US" dirty="0"/>
              <a:t>TO ENSURE THEY ARE RACE NEUTRAL AND TRANSPARENT</a:t>
            </a:r>
          </a:p>
          <a:p>
            <a:pPr lvl="1"/>
            <a:r>
              <a:rPr lang="en-US" dirty="0"/>
              <a:t>Not really an issue in Pound Ridge but the philosophy is necessary to conduct focused deterrence strategies</a:t>
            </a:r>
          </a:p>
          <a:p>
            <a:pPr lvl="1"/>
            <a:r>
              <a:rPr lang="en-US" dirty="0"/>
              <a:t>MUST BE</a:t>
            </a:r>
          </a:p>
          <a:p>
            <a:pPr lvl="2"/>
            <a:r>
              <a:rPr lang="en-US" sz="1600" dirty="0"/>
              <a:t>Focused</a:t>
            </a:r>
          </a:p>
          <a:p>
            <a:pPr lvl="2"/>
            <a:r>
              <a:rPr lang="en-US" sz="1600" dirty="0"/>
              <a:t>Race Neutral</a:t>
            </a:r>
          </a:p>
          <a:p>
            <a:pPr lvl="2"/>
            <a:r>
              <a:rPr lang="en-US" sz="1600" dirty="0"/>
              <a:t>Transparent</a:t>
            </a:r>
          </a:p>
          <a:p>
            <a:pPr lvl="2"/>
            <a:r>
              <a:rPr lang="en-US" sz="1600" dirty="0"/>
              <a:t>Monitored</a:t>
            </a:r>
          </a:p>
        </p:txBody>
      </p:sp>
    </p:spTree>
    <p:extLst>
      <p:ext uri="{BB962C8B-B14F-4D97-AF65-F5344CB8AC3E}">
        <p14:creationId xmlns:p14="http://schemas.microsoft.com/office/powerpoint/2010/main" val="3064566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A20E7-1307-4678-B15D-D758E19CBC23}"/>
              </a:ext>
            </a:extLst>
          </p:cNvPr>
          <p:cNvSpPr>
            <a:spLocks noGrp="1"/>
          </p:cNvSpPr>
          <p:nvPr>
            <p:ph type="title"/>
          </p:nvPr>
        </p:nvSpPr>
        <p:spPr>
          <a:xfrm>
            <a:off x="2592925" y="624110"/>
            <a:ext cx="8911687" cy="809579"/>
          </a:xfrm>
        </p:spPr>
        <p:txBody>
          <a:bodyPr/>
          <a:lstStyle/>
          <a:p>
            <a:r>
              <a:rPr lang="en-US" dirty="0"/>
              <a:t>De-Escalation Strategies</a:t>
            </a:r>
          </a:p>
        </p:txBody>
      </p:sp>
      <p:sp>
        <p:nvSpPr>
          <p:cNvPr id="3" name="Content Placeholder 2">
            <a:extLst>
              <a:ext uri="{FF2B5EF4-FFF2-40B4-BE49-F238E27FC236}">
                <a16:creationId xmlns:a16="http://schemas.microsoft.com/office/drawing/2014/main" id="{6C134458-D72C-432A-B9C3-CFE3C783D6A9}"/>
              </a:ext>
            </a:extLst>
          </p:cNvPr>
          <p:cNvSpPr>
            <a:spLocks noGrp="1"/>
          </p:cNvSpPr>
          <p:nvPr>
            <p:ph idx="1"/>
          </p:nvPr>
        </p:nvSpPr>
        <p:spPr>
          <a:xfrm>
            <a:off x="891822" y="1569156"/>
            <a:ext cx="10612790" cy="4342066"/>
          </a:xfrm>
        </p:spPr>
        <p:txBody>
          <a:bodyPr>
            <a:noAutofit/>
          </a:bodyPr>
          <a:lstStyle/>
          <a:p>
            <a:r>
              <a:rPr lang="en-US" sz="2400" dirty="0"/>
              <a:t>Diffuse and De-Escalate with mouth…always our best option</a:t>
            </a:r>
          </a:p>
          <a:p>
            <a:pPr lvl="1"/>
            <a:r>
              <a:rPr lang="en-US" sz="2400" dirty="0"/>
              <a:t>Verbal and Non-Verbal Strategies</a:t>
            </a:r>
          </a:p>
          <a:p>
            <a:pPr lvl="2"/>
            <a:r>
              <a:rPr lang="en-US" sz="2400" dirty="0"/>
              <a:t>Body Position</a:t>
            </a:r>
          </a:p>
          <a:p>
            <a:pPr lvl="2"/>
            <a:r>
              <a:rPr lang="en-US" sz="2400" dirty="0"/>
              <a:t>Tone of Voice</a:t>
            </a:r>
          </a:p>
          <a:p>
            <a:pPr lvl="2"/>
            <a:r>
              <a:rPr lang="en-US" sz="2400" dirty="0"/>
              <a:t>WORDS MATTER</a:t>
            </a:r>
          </a:p>
          <a:p>
            <a:pPr lvl="2"/>
            <a:r>
              <a:rPr lang="en-US" sz="2400" dirty="0"/>
              <a:t>All available methods should be exhausted before using force</a:t>
            </a:r>
          </a:p>
          <a:p>
            <a:pPr lvl="2"/>
            <a:r>
              <a:rPr lang="en-US" sz="2400" dirty="0"/>
              <a:t>Training</a:t>
            </a:r>
          </a:p>
          <a:p>
            <a:pPr lvl="2"/>
            <a:r>
              <a:rPr lang="en-US" sz="2400" dirty="0"/>
              <a:t>Training</a:t>
            </a:r>
          </a:p>
          <a:p>
            <a:pPr lvl="2"/>
            <a:r>
              <a:rPr lang="en-US" sz="2400" dirty="0"/>
              <a:t>Training</a:t>
            </a:r>
          </a:p>
        </p:txBody>
      </p:sp>
    </p:spTree>
    <p:extLst>
      <p:ext uri="{BB962C8B-B14F-4D97-AF65-F5344CB8AC3E}">
        <p14:creationId xmlns:p14="http://schemas.microsoft.com/office/powerpoint/2010/main" val="1823042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42087-C256-4645-980E-09E7FC2266EE}"/>
              </a:ext>
            </a:extLst>
          </p:cNvPr>
          <p:cNvSpPr>
            <a:spLocks noGrp="1"/>
          </p:cNvSpPr>
          <p:nvPr>
            <p:ph type="title"/>
          </p:nvPr>
        </p:nvSpPr>
        <p:spPr/>
        <p:txBody>
          <a:bodyPr/>
          <a:lstStyle/>
          <a:p>
            <a:r>
              <a:rPr lang="en-US" dirty="0"/>
              <a:t>Hate Crimes</a:t>
            </a:r>
          </a:p>
        </p:txBody>
      </p:sp>
      <p:sp>
        <p:nvSpPr>
          <p:cNvPr id="3" name="Content Placeholder 2">
            <a:extLst>
              <a:ext uri="{FF2B5EF4-FFF2-40B4-BE49-F238E27FC236}">
                <a16:creationId xmlns:a16="http://schemas.microsoft.com/office/drawing/2014/main" id="{5D26E1F8-0AF8-4336-A549-56EF83C94818}"/>
              </a:ext>
            </a:extLst>
          </p:cNvPr>
          <p:cNvSpPr>
            <a:spLocks noGrp="1"/>
          </p:cNvSpPr>
          <p:nvPr>
            <p:ph idx="1"/>
          </p:nvPr>
        </p:nvSpPr>
        <p:spPr>
          <a:xfrm>
            <a:off x="1725433" y="1669773"/>
            <a:ext cx="9779179" cy="5057029"/>
          </a:xfrm>
        </p:spPr>
        <p:txBody>
          <a:bodyPr>
            <a:noAutofit/>
          </a:bodyPr>
          <a:lstStyle/>
          <a:p>
            <a:r>
              <a:rPr lang="en-US" sz="2400" dirty="0"/>
              <a:t>They are attacks on both the individual and the community</a:t>
            </a:r>
          </a:p>
          <a:p>
            <a:r>
              <a:rPr lang="en-US" sz="2400" b="1" dirty="0"/>
              <a:t>Protected Classes</a:t>
            </a:r>
          </a:p>
          <a:p>
            <a:pPr lvl="1"/>
            <a:r>
              <a:rPr lang="en-US" sz="2400" dirty="0"/>
              <a:t>race, color, national origin, religion, age, sex (gender), sexual orientation, physical or mental disability</a:t>
            </a:r>
          </a:p>
          <a:p>
            <a:r>
              <a:rPr lang="en-US" sz="2400" dirty="0"/>
              <a:t>“No one should ever be intimidated or afraid because of who they are or how they look or where they live”</a:t>
            </a:r>
          </a:p>
          <a:p>
            <a:r>
              <a:rPr lang="en-US" sz="2400" dirty="0"/>
              <a:t>These crimes require culturally sensitive training and knowledge </a:t>
            </a:r>
          </a:p>
          <a:p>
            <a:r>
              <a:rPr lang="en-US" sz="2400" dirty="0"/>
              <a:t>Require additional resources to enhance prevention and response</a:t>
            </a:r>
          </a:p>
        </p:txBody>
      </p:sp>
    </p:spTree>
    <p:extLst>
      <p:ext uri="{BB962C8B-B14F-4D97-AF65-F5344CB8AC3E}">
        <p14:creationId xmlns:p14="http://schemas.microsoft.com/office/powerpoint/2010/main" val="1224226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5FCD2-8E01-4B31-84A3-FC4D67B61CD4}"/>
              </a:ext>
            </a:extLst>
          </p:cNvPr>
          <p:cNvSpPr>
            <a:spLocks noGrp="1"/>
          </p:cNvSpPr>
          <p:nvPr>
            <p:ph type="title"/>
          </p:nvPr>
        </p:nvSpPr>
        <p:spPr/>
        <p:txBody>
          <a:bodyPr/>
          <a:lstStyle/>
          <a:p>
            <a:r>
              <a:rPr lang="en-US" dirty="0"/>
              <a:t>3.  COMMUNITY ENGAGEMENT</a:t>
            </a:r>
          </a:p>
        </p:txBody>
      </p:sp>
      <p:sp>
        <p:nvSpPr>
          <p:cNvPr id="3" name="Content Placeholder 2">
            <a:extLst>
              <a:ext uri="{FF2B5EF4-FFF2-40B4-BE49-F238E27FC236}">
                <a16:creationId xmlns:a16="http://schemas.microsoft.com/office/drawing/2014/main" id="{66B527D1-DA02-426B-B0F6-E1F3DA3E4E37}"/>
              </a:ext>
            </a:extLst>
          </p:cNvPr>
          <p:cNvSpPr>
            <a:spLocks noGrp="1"/>
          </p:cNvSpPr>
          <p:nvPr>
            <p:ph idx="1"/>
          </p:nvPr>
        </p:nvSpPr>
        <p:spPr/>
        <p:txBody>
          <a:bodyPr/>
          <a:lstStyle/>
          <a:p>
            <a:r>
              <a:rPr lang="en-US" dirty="0"/>
              <a:t>Community Engagement is imperative to forming trust</a:t>
            </a:r>
          </a:p>
          <a:p>
            <a:r>
              <a:rPr lang="en-US" dirty="0"/>
              <a:t>What is COMMUNITY POLICING</a:t>
            </a:r>
          </a:p>
          <a:p>
            <a:pPr lvl="1"/>
            <a:r>
              <a:rPr lang="en-US" dirty="0"/>
              <a:t>Problem solving strategy that relies on a police-community relationship to achieve maximum public safety, reduce fear and create trust </a:t>
            </a:r>
          </a:p>
          <a:p>
            <a:pPr lvl="1"/>
            <a:r>
              <a:rPr lang="en-US" dirty="0"/>
              <a:t>Success can only happen if we engage the community</a:t>
            </a:r>
          </a:p>
          <a:p>
            <a:pPr lvl="1"/>
            <a:r>
              <a:rPr lang="en-US" dirty="0"/>
              <a:t>Creation of Police Reform Committee is inclusive, strategic, provides various perspectives and represents different voices and needs from within the community</a:t>
            </a:r>
          </a:p>
          <a:p>
            <a:pPr lvl="1"/>
            <a:r>
              <a:rPr lang="en-US" dirty="0"/>
              <a:t>Must include marginalized communities</a:t>
            </a:r>
          </a:p>
          <a:p>
            <a:pPr lvl="2"/>
            <a:r>
              <a:rPr lang="en-US" dirty="0"/>
              <a:t>Ethnic Minority, Disabled, LGBTQ, Immigrant population, Faith Based Organizations, </a:t>
            </a:r>
          </a:p>
        </p:txBody>
      </p:sp>
    </p:spTree>
    <p:extLst>
      <p:ext uri="{BB962C8B-B14F-4D97-AF65-F5344CB8AC3E}">
        <p14:creationId xmlns:p14="http://schemas.microsoft.com/office/powerpoint/2010/main" val="3605890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CE8B1-9460-40EA-98E9-C0BCF124E899}"/>
              </a:ext>
            </a:extLst>
          </p:cNvPr>
          <p:cNvSpPr>
            <a:spLocks noGrp="1"/>
          </p:cNvSpPr>
          <p:nvPr>
            <p:ph type="title"/>
          </p:nvPr>
        </p:nvSpPr>
        <p:spPr/>
        <p:txBody>
          <a:bodyPr/>
          <a:lstStyle/>
          <a:p>
            <a:r>
              <a:rPr lang="en-US" dirty="0"/>
              <a:t>Purpose of Community Engagement</a:t>
            </a:r>
          </a:p>
        </p:txBody>
      </p:sp>
      <p:sp>
        <p:nvSpPr>
          <p:cNvPr id="3" name="Content Placeholder 2">
            <a:extLst>
              <a:ext uri="{FF2B5EF4-FFF2-40B4-BE49-F238E27FC236}">
                <a16:creationId xmlns:a16="http://schemas.microsoft.com/office/drawing/2014/main" id="{E648A491-F84C-45DF-82E1-E0312FCFF6E4}"/>
              </a:ext>
            </a:extLst>
          </p:cNvPr>
          <p:cNvSpPr>
            <a:spLocks noGrp="1"/>
          </p:cNvSpPr>
          <p:nvPr>
            <p:ph idx="1"/>
          </p:nvPr>
        </p:nvSpPr>
        <p:spPr/>
        <p:txBody>
          <a:bodyPr/>
          <a:lstStyle/>
          <a:p>
            <a:r>
              <a:rPr lang="en-US" dirty="0"/>
              <a:t>Create a more transparent system</a:t>
            </a:r>
          </a:p>
          <a:p>
            <a:r>
              <a:rPr lang="en-US" dirty="0"/>
              <a:t>Build a trustworthy partnership</a:t>
            </a:r>
          </a:p>
          <a:p>
            <a:r>
              <a:rPr lang="en-US" dirty="0"/>
              <a:t>How historical practices affect communities</a:t>
            </a:r>
          </a:p>
          <a:p>
            <a:r>
              <a:rPr lang="en-US" dirty="0"/>
              <a:t>Law Enforcement willingness to acknowledge past harm </a:t>
            </a:r>
          </a:p>
          <a:p>
            <a:r>
              <a:rPr lang="en-US" dirty="0"/>
              <a:t>Create or revise policies in recognition of possible historical harm </a:t>
            </a:r>
          </a:p>
          <a:p>
            <a:endParaRPr lang="en-US" dirty="0"/>
          </a:p>
          <a:p>
            <a:endParaRPr lang="en-US" dirty="0"/>
          </a:p>
        </p:txBody>
      </p:sp>
    </p:spTree>
    <p:extLst>
      <p:ext uri="{BB962C8B-B14F-4D97-AF65-F5344CB8AC3E}">
        <p14:creationId xmlns:p14="http://schemas.microsoft.com/office/powerpoint/2010/main" val="3988879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8C85E-B086-45DC-BEE7-32D8B65D9744}"/>
              </a:ext>
            </a:extLst>
          </p:cNvPr>
          <p:cNvSpPr>
            <a:spLocks noGrp="1"/>
          </p:cNvSpPr>
          <p:nvPr>
            <p:ph type="title"/>
          </p:nvPr>
        </p:nvSpPr>
        <p:spPr/>
        <p:txBody>
          <a:bodyPr>
            <a:normAutofit/>
          </a:bodyPr>
          <a:lstStyle/>
          <a:p>
            <a:r>
              <a:rPr lang="en-US" sz="2800" b="1" dirty="0"/>
              <a:t>Leadership and Culture in Pound Ridge PD</a:t>
            </a:r>
          </a:p>
        </p:txBody>
      </p:sp>
      <p:sp>
        <p:nvSpPr>
          <p:cNvPr id="3" name="Content Placeholder 2">
            <a:extLst>
              <a:ext uri="{FF2B5EF4-FFF2-40B4-BE49-F238E27FC236}">
                <a16:creationId xmlns:a16="http://schemas.microsoft.com/office/drawing/2014/main" id="{DF59F033-15F9-4CE5-AE39-799622395004}"/>
              </a:ext>
            </a:extLst>
          </p:cNvPr>
          <p:cNvSpPr>
            <a:spLocks noGrp="1"/>
          </p:cNvSpPr>
          <p:nvPr>
            <p:ph idx="1"/>
          </p:nvPr>
        </p:nvSpPr>
        <p:spPr>
          <a:xfrm>
            <a:off x="2589212" y="1542553"/>
            <a:ext cx="8915400" cy="4762831"/>
          </a:xfrm>
        </p:spPr>
        <p:txBody>
          <a:bodyPr>
            <a:normAutofit/>
          </a:bodyPr>
          <a:lstStyle/>
          <a:p>
            <a:r>
              <a:rPr lang="en-US" dirty="0"/>
              <a:t>Chief of Police</a:t>
            </a:r>
          </a:p>
          <a:p>
            <a:pPr lvl="1"/>
            <a:r>
              <a:rPr lang="en-US" dirty="0"/>
              <a:t>Lieutenant</a:t>
            </a:r>
          </a:p>
          <a:p>
            <a:pPr lvl="2"/>
            <a:r>
              <a:rPr lang="en-US" dirty="0"/>
              <a:t>2 Sergeants</a:t>
            </a:r>
          </a:p>
          <a:p>
            <a:pPr lvl="3"/>
            <a:r>
              <a:rPr lang="en-US" dirty="0"/>
              <a:t>21 Police Officers with 500 years experience</a:t>
            </a:r>
          </a:p>
          <a:p>
            <a:pPr lvl="1"/>
            <a:r>
              <a:rPr lang="en-US" dirty="0"/>
              <a:t>Replacing Leadership</a:t>
            </a:r>
          </a:p>
          <a:p>
            <a:pPr lvl="2"/>
            <a:r>
              <a:rPr lang="en-US" dirty="0"/>
              <a:t>Based on characteristics and needs of Pound Ridge</a:t>
            </a:r>
          </a:p>
          <a:p>
            <a:pPr lvl="2"/>
            <a:r>
              <a:rPr lang="en-US" dirty="0"/>
              <a:t>Input from various community groups</a:t>
            </a:r>
          </a:p>
          <a:p>
            <a:pPr lvl="2"/>
            <a:r>
              <a:rPr lang="en-US" dirty="0"/>
              <a:t>Input from Department</a:t>
            </a:r>
          </a:p>
          <a:p>
            <a:pPr lvl="2"/>
            <a:r>
              <a:rPr lang="en-US" dirty="0"/>
              <a:t>Input from other stakeholders</a:t>
            </a:r>
          </a:p>
          <a:p>
            <a:pPr lvl="3"/>
            <a:r>
              <a:rPr lang="en-US" dirty="0"/>
              <a:t>Crime Victims</a:t>
            </a:r>
          </a:p>
          <a:p>
            <a:pPr lvl="3"/>
            <a:r>
              <a:rPr lang="en-US" dirty="0"/>
              <a:t>Immigrant community</a:t>
            </a:r>
          </a:p>
          <a:p>
            <a:pPr lvl="3"/>
            <a:r>
              <a:rPr lang="en-US" dirty="0"/>
              <a:t>School District</a:t>
            </a:r>
          </a:p>
          <a:p>
            <a:pPr lvl="3"/>
            <a:r>
              <a:rPr lang="en-US" dirty="0"/>
              <a:t>Mental Health Advocates</a:t>
            </a:r>
          </a:p>
          <a:p>
            <a:pPr lvl="3"/>
            <a:r>
              <a:rPr lang="en-US" dirty="0"/>
              <a:t>Substance Abuse programs</a:t>
            </a:r>
          </a:p>
        </p:txBody>
      </p:sp>
    </p:spTree>
    <p:extLst>
      <p:ext uri="{BB962C8B-B14F-4D97-AF65-F5344CB8AC3E}">
        <p14:creationId xmlns:p14="http://schemas.microsoft.com/office/powerpoint/2010/main" val="2930258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EDBF7-836F-4DD6-B10D-3E357D58E0A2}"/>
              </a:ext>
            </a:extLst>
          </p:cNvPr>
          <p:cNvSpPr>
            <a:spLocks noGrp="1"/>
          </p:cNvSpPr>
          <p:nvPr>
            <p:ph type="title"/>
          </p:nvPr>
        </p:nvSpPr>
        <p:spPr/>
        <p:txBody>
          <a:bodyPr/>
          <a:lstStyle/>
          <a:p>
            <a:r>
              <a:rPr lang="en-US" dirty="0"/>
              <a:t>Key Components to CJR</a:t>
            </a:r>
          </a:p>
        </p:txBody>
      </p:sp>
      <p:sp>
        <p:nvSpPr>
          <p:cNvPr id="3" name="Content Placeholder 2">
            <a:extLst>
              <a:ext uri="{FF2B5EF4-FFF2-40B4-BE49-F238E27FC236}">
                <a16:creationId xmlns:a16="http://schemas.microsoft.com/office/drawing/2014/main" id="{1E2B21AA-B7C0-4586-8134-776E31ADD5DF}"/>
              </a:ext>
            </a:extLst>
          </p:cNvPr>
          <p:cNvSpPr>
            <a:spLocks noGrp="1"/>
          </p:cNvSpPr>
          <p:nvPr>
            <p:ph idx="1"/>
          </p:nvPr>
        </p:nvSpPr>
        <p:spPr>
          <a:xfrm>
            <a:off x="2589212" y="1488141"/>
            <a:ext cx="8915400" cy="5262283"/>
          </a:xfrm>
        </p:spPr>
        <p:txBody>
          <a:bodyPr/>
          <a:lstStyle/>
          <a:p>
            <a:r>
              <a:rPr lang="en-US" b="1" dirty="0"/>
              <a:t>What Role Does  Police Department Play in Pound Ridge</a:t>
            </a:r>
          </a:p>
          <a:p>
            <a:pPr lvl="1"/>
            <a:r>
              <a:rPr lang="en-US" dirty="0"/>
              <a:t>Who are we and what do you want PRPD to do</a:t>
            </a:r>
          </a:p>
          <a:p>
            <a:r>
              <a:rPr lang="en-US" b="1" dirty="0"/>
              <a:t>Employ Smart and Effective Policing Standards and Strategies</a:t>
            </a:r>
          </a:p>
          <a:p>
            <a:pPr lvl="1"/>
            <a:r>
              <a:rPr lang="en-US" dirty="0"/>
              <a:t>Review all policies to build trust, reduce any racial disparities and implicit biases and maximize public safety</a:t>
            </a:r>
          </a:p>
          <a:p>
            <a:r>
              <a:rPr lang="en-US" b="1" dirty="0"/>
              <a:t>Foster Community Oriented Culture with Accountability</a:t>
            </a:r>
          </a:p>
          <a:p>
            <a:pPr lvl="1"/>
            <a:r>
              <a:rPr lang="en-US" dirty="0"/>
              <a:t>Track and review all complaints with internal accountability for misconduct</a:t>
            </a:r>
          </a:p>
          <a:p>
            <a:pPr lvl="1"/>
            <a:r>
              <a:rPr lang="en-US" dirty="0"/>
              <a:t>Data, Technology and Transparency</a:t>
            </a:r>
          </a:p>
          <a:p>
            <a:pPr lvl="1"/>
            <a:r>
              <a:rPr lang="en-US" dirty="0"/>
              <a:t>CJR Committee</a:t>
            </a:r>
          </a:p>
          <a:p>
            <a:r>
              <a:rPr lang="en-US" b="1" dirty="0"/>
              <a:t>Recruit and Support Excellent Personnel</a:t>
            </a:r>
          </a:p>
          <a:p>
            <a:pPr lvl="1"/>
            <a:r>
              <a:rPr lang="en-US" dirty="0"/>
              <a:t>Hiring practices, Training and Continuing Education, Support Officer Wellness</a:t>
            </a:r>
          </a:p>
        </p:txBody>
      </p:sp>
    </p:spTree>
    <p:extLst>
      <p:ext uri="{BB962C8B-B14F-4D97-AF65-F5344CB8AC3E}">
        <p14:creationId xmlns:p14="http://schemas.microsoft.com/office/powerpoint/2010/main" val="2320001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F121C-86AB-470A-861C-BE3FAE0D8540}"/>
              </a:ext>
            </a:extLst>
          </p:cNvPr>
          <p:cNvSpPr>
            <a:spLocks noGrp="1"/>
          </p:cNvSpPr>
          <p:nvPr>
            <p:ph type="title"/>
          </p:nvPr>
        </p:nvSpPr>
        <p:spPr/>
        <p:txBody>
          <a:bodyPr/>
          <a:lstStyle/>
          <a:p>
            <a:r>
              <a:rPr lang="en-US" dirty="0"/>
              <a:t>Officer Evaluation Structure</a:t>
            </a:r>
          </a:p>
        </p:txBody>
      </p:sp>
      <p:graphicFrame>
        <p:nvGraphicFramePr>
          <p:cNvPr id="4" name="Content Placeholder 3">
            <a:extLst>
              <a:ext uri="{FF2B5EF4-FFF2-40B4-BE49-F238E27FC236}">
                <a16:creationId xmlns:a16="http://schemas.microsoft.com/office/drawing/2014/main" id="{799F2554-99D7-4839-8BC7-F1D1D5E1DAA0}"/>
              </a:ext>
            </a:extLst>
          </p:cNvPr>
          <p:cNvGraphicFramePr>
            <a:graphicFrameLocks noGrp="1" noChangeAspect="1"/>
          </p:cNvGraphicFramePr>
          <p:nvPr>
            <p:ph idx="1"/>
            <p:extLst>
              <p:ext uri="{D42A27DB-BD31-4B8C-83A1-F6EECF244321}">
                <p14:modId xmlns:p14="http://schemas.microsoft.com/office/powerpoint/2010/main" val="4070024112"/>
              </p:ext>
            </p:extLst>
          </p:nvPr>
        </p:nvGraphicFramePr>
        <p:xfrm>
          <a:off x="2734236" y="1165411"/>
          <a:ext cx="5727140" cy="5602941"/>
        </p:xfrm>
        <a:graphic>
          <a:graphicData uri="http://schemas.openxmlformats.org/presentationml/2006/ole">
            <mc:AlternateContent xmlns:mc="http://schemas.openxmlformats.org/markup-compatibility/2006">
              <mc:Choice xmlns:v="urn:schemas-microsoft-com:vml" Requires="v">
                <p:oleObj spid="_x0000_s2091" name="Document" r:id="rId3" imgW="6080567" imgH="8119301" progId="Word.Document.12">
                  <p:embed/>
                </p:oleObj>
              </mc:Choice>
              <mc:Fallback>
                <p:oleObj name="Document" r:id="rId3" imgW="6080567" imgH="8119301" progId="Word.Document.12">
                  <p:embed/>
                  <p:pic>
                    <p:nvPicPr>
                      <p:cNvPr id="0" name=""/>
                      <p:cNvPicPr/>
                      <p:nvPr/>
                    </p:nvPicPr>
                    <p:blipFill>
                      <a:blip r:embed="rId4"/>
                      <a:stretch>
                        <a:fillRect/>
                      </a:stretch>
                    </p:blipFill>
                    <p:spPr>
                      <a:xfrm>
                        <a:off x="2734236" y="1165411"/>
                        <a:ext cx="5727140" cy="5602941"/>
                      </a:xfrm>
                      <a:prstGeom prst="rect">
                        <a:avLst/>
                      </a:prstGeom>
                    </p:spPr>
                  </p:pic>
                </p:oleObj>
              </mc:Fallback>
            </mc:AlternateContent>
          </a:graphicData>
        </a:graphic>
      </p:graphicFrame>
    </p:spTree>
    <p:extLst>
      <p:ext uri="{BB962C8B-B14F-4D97-AF65-F5344CB8AC3E}">
        <p14:creationId xmlns:p14="http://schemas.microsoft.com/office/powerpoint/2010/main" val="2103943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19C17B0-8DA2-408A-A4D5-0065DFEED1C6}"/>
              </a:ext>
            </a:extLst>
          </p:cNvPr>
          <p:cNvPicPr>
            <a:picLocks noChangeAspect="1"/>
          </p:cNvPicPr>
          <p:nvPr/>
        </p:nvPicPr>
        <p:blipFill>
          <a:blip r:embed="rId2"/>
          <a:stretch>
            <a:fillRect/>
          </a:stretch>
        </p:blipFill>
        <p:spPr>
          <a:xfrm>
            <a:off x="3558917" y="0"/>
            <a:ext cx="5074165" cy="6858000"/>
          </a:xfrm>
          <a:prstGeom prst="rect">
            <a:avLst/>
          </a:prstGeom>
        </p:spPr>
      </p:pic>
    </p:spTree>
    <p:extLst>
      <p:ext uri="{BB962C8B-B14F-4D97-AF65-F5344CB8AC3E}">
        <p14:creationId xmlns:p14="http://schemas.microsoft.com/office/powerpoint/2010/main" val="3839592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AF51-005B-419C-8BAA-F7893E118E8C}"/>
              </a:ext>
            </a:extLst>
          </p:cNvPr>
          <p:cNvSpPr>
            <a:spLocks noGrp="1"/>
          </p:cNvSpPr>
          <p:nvPr>
            <p:ph type="title"/>
          </p:nvPr>
        </p:nvSpPr>
        <p:spPr/>
        <p:txBody>
          <a:bodyPr>
            <a:normAutofit fontScale="90000"/>
          </a:bodyPr>
          <a:lstStyle/>
          <a:p>
            <a:r>
              <a:rPr lang="en-US" sz="4400" b="1" u="sng" dirty="0"/>
              <a:t>Use of Force</a:t>
            </a:r>
            <a:br>
              <a:rPr lang="en-US" dirty="0"/>
            </a:br>
            <a:br>
              <a:rPr lang="en-US" dirty="0"/>
            </a:br>
            <a:endParaRPr lang="en-US" dirty="0"/>
          </a:p>
        </p:txBody>
      </p:sp>
      <p:sp>
        <p:nvSpPr>
          <p:cNvPr id="3" name="Content Placeholder 2">
            <a:extLst>
              <a:ext uri="{FF2B5EF4-FFF2-40B4-BE49-F238E27FC236}">
                <a16:creationId xmlns:a16="http://schemas.microsoft.com/office/drawing/2014/main" id="{9B237C12-4B05-4678-906A-BCBDF2B4C0B5}"/>
              </a:ext>
            </a:extLst>
          </p:cNvPr>
          <p:cNvSpPr>
            <a:spLocks noGrp="1"/>
          </p:cNvSpPr>
          <p:nvPr>
            <p:ph idx="1"/>
          </p:nvPr>
        </p:nvSpPr>
        <p:spPr>
          <a:xfrm>
            <a:off x="2589212" y="1622612"/>
            <a:ext cx="8915400" cy="4288610"/>
          </a:xfrm>
        </p:spPr>
        <p:txBody>
          <a:bodyPr>
            <a:normAutofit/>
          </a:bodyPr>
          <a:lstStyle/>
          <a:p>
            <a:r>
              <a:rPr lang="en-US" dirty="0"/>
              <a:t>Add data collection fields to Incident Reports</a:t>
            </a:r>
          </a:p>
          <a:p>
            <a:r>
              <a:rPr lang="en-US" dirty="0"/>
              <a:t>Add Data Report to dissect all use of force incidents</a:t>
            </a:r>
          </a:p>
          <a:p>
            <a:pPr lvl="1"/>
            <a:r>
              <a:rPr lang="en-US" dirty="0"/>
              <a:t>Address any training needs</a:t>
            </a:r>
          </a:p>
          <a:p>
            <a:pPr lvl="1"/>
            <a:r>
              <a:rPr lang="en-US" dirty="0"/>
              <a:t>Address any problematic behavior</a:t>
            </a:r>
          </a:p>
          <a:p>
            <a:r>
              <a:rPr lang="en-US" dirty="0"/>
              <a:t>Periodic Review of Use of Force incidents to determine if alternative methods were available to de-escalate or if additional training is needed</a:t>
            </a:r>
          </a:p>
          <a:p>
            <a:pPr lvl="1"/>
            <a:r>
              <a:rPr lang="en-US" dirty="0"/>
              <a:t>Sentinel Review (near miss events) – non-punitive peer review resulting in close to or undesirable outcomes</a:t>
            </a:r>
          </a:p>
          <a:p>
            <a:pPr lvl="1"/>
            <a:r>
              <a:rPr lang="en-US" dirty="0"/>
              <a:t>Annual Report to Town Board and Public</a:t>
            </a:r>
          </a:p>
          <a:p>
            <a:r>
              <a:rPr lang="en-US" dirty="0"/>
              <a:t>Address Misconduct immediately with a thorough review and report to CJR committee</a:t>
            </a:r>
          </a:p>
          <a:p>
            <a:endParaRPr lang="en-US" dirty="0"/>
          </a:p>
          <a:p>
            <a:endParaRPr lang="en-US" dirty="0"/>
          </a:p>
        </p:txBody>
      </p:sp>
    </p:spTree>
    <p:extLst>
      <p:ext uri="{BB962C8B-B14F-4D97-AF65-F5344CB8AC3E}">
        <p14:creationId xmlns:p14="http://schemas.microsoft.com/office/powerpoint/2010/main" val="6866596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9A428-A2CD-43E9-83BF-49E57DB8236B}"/>
              </a:ext>
            </a:extLst>
          </p:cNvPr>
          <p:cNvSpPr>
            <a:spLocks noGrp="1"/>
          </p:cNvSpPr>
          <p:nvPr>
            <p:ph type="title"/>
          </p:nvPr>
        </p:nvSpPr>
        <p:spPr>
          <a:xfrm>
            <a:off x="2592925" y="624110"/>
            <a:ext cx="8911687" cy="747490"/>
          </a:xfrm>
        </p:spPr>
        <p:txBody>
          <a:bodyPr/>
          <a:lstStyle/>
          <a:p>
            <a:r>
              <a:rPr lang="en-US" b="1" dirty="0"/>
              <a:t>Use of Force – Duty to Intervene</a:t>
            </a:r>
          </a:p>
        </p:txBody>
      </p:sp>
      <p:sp>
        <p:nvSpPr>
          <p:cNvPr id="3" name="Content Placeholder 2">
            <a:extLst>
              <a:ext uri="{FF2B5EF4-FFF2-40B4-BE49-F238E27FC236}">
                <a16:creationId xmlns:a16="http://schemas.microsoft.com/office/drawing/2014/main" id="{66D80D52-9EFE-4E05-8A21-7D67AC4C9BF8}"/>
              </a:ext>
            </a:extLst>
          </p:cNvPr>
          <p:cNvSpPr>
            <a:spLocks noGrp="1"/>
          </p:cNvSpPr>
          <p:nvPr>
            <p:ph idx="1"/>
          </p:nvPr>
        </p:nvSpPr>
        <p:spPr>
          <a:xfrm>
            <a:off x="2589212" y="1371600"/>
            <a:ext cx="8915400" cy="4539622"/>
          </a:xfrm>
        </p:spPr>
        <p:txBody>
          <a:bodyPr/>
          <a:lstStyle/>
          <a:p>
            <a:endParaRPr lang="en-US" dirty="0"/>
          </a:p>
          <a:p>
            <a:r>
              <a:rPr lang="en-US" sz="2800" dirty="0"/>
              <a:t>Duty to Report Misconduct by other officers</a:t>
            </a:r>
          </a:p>
          <a:p>
            <a:pPr lvl="1"/>
            <a:r>
              <a:rPr lang="en-US" sz="2800" dirty="0"/>
              <a:t>Reporting Procedures</a:t>
            </a:r>
          </a:p>
          <a:p>
            <a:pPr lvl="1"/>
            <a:r>
              <a:rPr lang="en-US" sz="2800" dirty="0"/>
              <a:t>Anti-Retaliation Procedures</a:t>
            </a:r>
          </a:p>
          <a:p>
            <a:pPr lvl="1"/>
            <a:r>
              <a:rPr lang="en-US" sz="2800" dirty="0"/>
              <a:t>Outside Agency Conduct / Mutual Aid Plan</a:t>
            </a:r>
          </a:p>
          <a:p>
            <a:pPr lvl="1"/>
            <a:r>
              <a:rPr lang="en-US" sz="2800" dirty="0"/>
              <a:t>District Attorney Public Integrity Division</a:t>
            </a:r>
          </a:p>
          <a:p>
            <a:pPr lvl="2"/>
            <a:r>
              <a:rPr lang="en-US" sz="2800" dirty="0"/>
              <a:t>Can we police our own ?</a:t>
            </a:r>
          </a:p>
          <a:p>
            <a:pPr lvl="1"/>
            <a:endParaRPr lang="en-US" dirty="0"/>
          </a:p>
        </p:txBody>
      </p:sp>
    </p:spTree>
    <p:extLst>
      <p:ext uri="{BB962C8B-B14F-4D97-AF65-F5344CB8AC3E}">
        <p14:creationId xmlns:p14="http://schemas.microsoft.com/office/powerpoint/2010/main" val="23655567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5F95B-097A-4898-B333-77C30876FCF9}"/>
              </a:ext>
            </a:extLst>
          </p:cNvPr>
          <p:cNvSpPr>
            <a:spLocks noGrp="1"/>
          </p:cNvSpPr>
          <p:nvPr>
            <p:ph type="title"/>
          </p:nvPr>
        </p:nvSpPr>
        <p:spPr>
          <a:xfrm>
            <a:off x="2592925" y="624110"/>
            <a:ext cx="8911687" cy="1715678"/>
          </a:xfrm>
        </p:spPr>
        <p:txBody>
          <a:bodyPr>
            <a:normAutofit fontScale="90000"/>
          </a:bodyPr>
          <a:lstStyle/>
          <a:p>
            <a:r>
              <a:rPr lang="en-US" b="1" dirty="0"/>
              <a:t>Town Board Oversight</a:t>
            </a:r>
            <a:br>
              <a:rPr lang="en-US" b="1" dirty="0"/>
            </a:br>
            <a:br>
              <a:rPr lang="en-US" b="1" dirty="0"/>
            </a:br>
            <a:r>
              <a:rPr lang="en-US" b="1" dirty="0"/>
              <a:t>CJR Committee Oversight</a:t>
            </a:r>
          </a:p>
        </p:txBody>
      </p:sp>
      <p:sp>
        <p:nvSpPr>
          <p:cNvPr id="3" name="Content Placeholder 2">
            <a:extLst>
              <a:ext uri="{FF2B5EF4-FFF2-40B4-BE49-F238E27FC236}">
                <a16:creationId xmlns:a16="http://schemas.microsoft.com/office/drawing/2014/main" id="{C7AC5CA2-B215-40C3-BB2B-8EFAAE5A9D49}"/>
              </a:ext>
            </a:extLst>
          </p:cNvPr>
          <p:cNvSpPr>
            <a:spLocks noGrp="1"/>
          </p:cNvSpPr>
          <p:nvPr>
            <p:ph idx="1"/>
          </p:nvPr>
        </p:nvSpPr>
        <p:spPr>
          <a:xfrm>
            <a:off x="2589212" y="2922494"/>
            <a:ext cx="8915400" cy="2988728"/>
          </a:xfrm>
        </p:spPr>
        <p:txBody>
          <a:bodyPr>
            <a:normAutofit/>
          </a:bodyPr>
          <a:lstStyle/>
          <a:p>
            <a:r>
              <a:rPr lang="en-US" sz="2400" dirty="0"/>
              <a:t>Each plays a pivotal role</a:t>
            </a:r>
          </a:p>
          <a:p>
            <a:endParaRPr lang="en-US" sz="2400" dirty="0"/>
          </a:p>
          <a:p>
            <a:r>
              <a:rPr lang="en-US" sz="2400" dirty="0"/>
              <a:t>Policy Issues / Review / Updates</a:t>
            </a:r>
          </a:p>
          <a:p>
            <a:endParaRPr lang="en-US" sz="2400" dirty="0"/>
          </a:p>
          <a:p>
            <a:r>
              <a:rPr lang="en-US" sz="2400" dirty="0"/>
              <a:t>Annual Cross Board meetings to discuss concerns</a:t>
            </a:r>
          </a:p>
        </p:txBody>
      </p:sp>
    </p:spTree>
    <p:extLst>
      <p:ext uri="{BB962C8B-B14F-4D97-AF65-F5344CB8AC3E}">
        <p14:creationId xmlns:p14="http://schemas.microsoft.com/office/powerpoint/2010/main" val="1327605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C012-A293-4495-A056-C334DB52240B}"/>
              </a:ext>
            </a:extLst>
          </p:cNvPr>
          <p:cNvSpPr>
            <a:spLocks noGrp="1"/>
          </p:cNvSpPr>
          <p:nvPr>
            <p:ph type="title"/>
          </p:nvPr>
        </p:nvSpPr>
        <p:spPr>
          <a:xfrm>
            <a:off x="2592925" y="624110"/>
            <a:ext cx="8911687" cy="1626109"/>
          </a:xfrm>
        </p:spPr>
        <p:txBody>
          <a:bodyPr/>
          <a:lstStyle/>
          <a:p>
            <a:r>
              <a:rPr lang="en-US" b="1" dirty="0"/>
              <a:t>CIVILIAN COMPLAINTS</a:t>
            </a:r>
            <a:br>
              <a:rPr lang="en-US" dirty="0"/>
            </a:br>
            <a:r>
              <a:rPr lang="en-US" dirty="0"/>
              <a:t>	What is the Investigative Process</a:t>
            </a:r>
          </a:p>
        </p:txBody>
      </p:sp>
      <p:sp>
        <p:nvSpPr>
          <p:cNvPr id="3" name="Content Placeholder 2">
            <a:extLst>
              <a:ext uri="{FF2B5EF4-FFF2-40B4-BE49-F238E27FC236}">
                <a16:creationId xmlns:a16="http://schemas.microsoft.com/office/drawing/2014/main" id="{5C29F9B4-E93E-4ADB-AAFC-1F36ADC76066}"/>
              </a:ext>
            </a:extLst>
          </p:cNvPr>
          <p:cNvSpPr>
            <a:spLocks noGrp="1"/>
          </p:cNvSpPr>
          <p:nvPr>
            <p:ph idx="1"/>
          </p:nvPr>
        </p:nvSpPr>
        <p:spPr>
          <a:xfrm>
            <a:off x="2589212" y="2186609"/>
            <a:ext cx="8915400" cy="4587902"/>
          </a:xfrm>
        </p:spPr>
        <p:txBody>
          <a:bodyPr>
            <a:normAutofit/>
          </a:bodyPr>
          <a:lstStyle/>
          <a:p>
            <a:endParaRPr lang="en-US" dirty="0"/>
          </a:p>
          <a:p>
            <a:r>
              <a:rPr lang="en-US" dirty="0"/>
              <a:t>Must ensure community trust</a:t>
            </a:r>
          </a:p>
          <a:p>
            <a:r>
              <a:rPr lang="en-US" dirty="0"/>
              <a:t>Must be fair to officers</a:t>
            </a:r>
          </a:p>
          <a:p>
            <a:r>
              <a:rPr lang="en-US" dirty="0"/>
              <a:t>Public Discussion of timetables  knowing each incident has challenges</a:t>
            </a:r>
          </a:p>
          <a:p>
            <a:r>
              <a:rPr lang="en-US" dirty="0"/>
              <a:t>Review Process</a:t>
            </a:r>
          </a:p>
          <a:p>
            <a:r>
              <a:rPr lang="en-US" dirty="0"/>
              <a:t>Continuum of Response to Police Misconduct</a:t>
            </a:r>
          </a:p>
          <a:p>
            <a:pPr lvl="1"/>
            <a:r>
              <a:rPr lang="en-US" dirty="0"/>
              <a:t>Do not Ignore</a:t>
            </a:r>
          </a:p>
          <a:p>
            <a:pPr lvl="1"/>
            <a:r>
              <a:rPr lang="en-US" dirty="0"/>
              <a:t>Do not over punish – Training and Supervision should be reviewed as well</a:t>
            </a:r>
          </a:p>
          <a:p>
            <a:r>
              <a:rPr lang="en-US" dirty="0"/>
              <a:t>Body Worn Camera Video Release</a:t>
            </a:r>
          </a:p>
          <a:p>
            <a:pPr lvl="1"/>
            <a:r>
              <a:rPr lang="en-US" dirty="0"/>
              <a:t>Local Guidelines vs NY Attorney General Guidelines</a:t>
            </a:r>
          </a:p>
          <a:p>
            <a:pPr lvl="1"/>
            <a:endParaRPr lang="en-US" dirty="0"/>
          </a:p>
        </p:txBody>
      </p:sp>
    </p:spTree>
    <p:extLst>
      <p:ext uri="{BB962C8B-B14F-4D97-AF65-F5344CB8AC3E}">
        <p14:creationId xmlns:p14="http://schemas.microsoft.com/office/powerpoint/2010/main" val="3314148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73B53-2732-452C-BD6E-068F07E0E7CD}"/>
              </a:ext>
            </a:extLst>
          </p:cNvPr>
          <p:cNvSpPr>
            <a:spLocks noGrp="1"/>
          </p:cNvSpPr>
          <p:nvPr>
            <p:ph type="title"/>
          </p:nvPr>
        </p:nvSpPr>
        <p:spPr>
          <a:xfrm>
            <a:off x="2043953" y="624110"/>
            <a:ext cx="9460659" cy="1280890"/>
          </a:xfrm>
        </p:spPr>
        <p:txBody>
          <a:bodyPr>
            <a:normAutofit fontScale="90000"/>
          </a:bodyPr>
          <a:lstStyle/>
          <a:p>
            <a:r>
              <a:rPr lang="en-US" dirty="0"/>
              <a:t>Public Process to Report Police Misconduct</a:t>
            </a:r>
            <a:br>
              <a:rPr lang="en-US" dirty="0"/>
            </a:br>
            <a:endParaRPr lang="en-US" dirty="0"/>
          </a:p>
        </p:txBody>
      </p:sp>
      <p:sp>
        <p:nvSpPr>
          <p:cNvPr id="3" name="Content Placeholder 2">
            <a:extLst>
              <a:ext uri="{FF2B5EF4-FFF2-40B4-BE49-F238E27FC236}">
                <a16:creationId xmlns:a16="http://schemas.microsoft.com/office/drawing/2014/main" id="{77318DA5-6696-4E0F-92CE-8BE90C08353E}"/>
              </a:ext>
            </a:extLst>
          </p:cNvPr>
          <p:cNvSpPr>
            <a:spLocks noGrp="1"/>
          </p:cNvSpPr>
          <p:nvPr>
            <p:ph idx="1"/>
          </p:nvPr>
        </p:nvSpPr>
        <p:spPr>
          <a:xfrm>
            <a:off x="2043953" y="2133600"/>
            <a:ext cx="9460659" cy="3777622"/>
          </a:xfrm>
        </p:spPr>
        <p:txBody>
          <a:bodyPr>
            <a:normAutofit fontScale="85000" lnSpcReduction="20000"/>
          </a:bodyPr>
          <a:lstStyle/>
          <a:p>
            <a:r>
              <a:rPr lang="en-US" sz="2800" dirty="0"/>
              <a:t>In Writing</a:t>
            </a:r>
          </a:p>
          <a:p>
            <a:r>
              <a:rPr lang="en-US" sz="2800" dirty="0"/>
              <a:t>In-Person vs Anonymity</a:t>
            </a:r>
          </a:p>
          <a:p>
            <a:pPr lvl="1"/>
            <a:r>
              <a:rPr lang="en-US" sz="2800" dirty="0"/>
              <a:t>Anonymous can hinder process and investigation </a:t>
            </a:r>
          </a:p>
          <a:p>
            <a:pPr lvl="1"/>
            <a:r>
              <a:rPr lang="en-US" sz="2800" dirty="0"/>
              <a:t>Looking for Patterns</a:t>
            </a:r>
          </a:p>
          <a:p>
            <a:pPr lvl="1"/>
            <a:r>
              <a:rPr lang="en-US" sz="2800" dirty="0"/>
              <a:t>Cannot be dismissive due to Anonymity</a:t>
            </a:r>
          </a:p>
          <a:p>
            <a:r>
              <a:rPr lang="en-US" sz="2800" dirty="0"/>
              <a:t>Video</a:t>
            </a:r>
          </a:p>
          <a:p>
            <a:r>
              <a:rPr lang="en-US" sz="2800" dirty="0"/>
              <a:t>Investigation</a:t>
            </a:r>
          </a:p>
          <a:p>
            <a:pPr lvl="1"/>
            <a:r>
              <a:rPr lang="en-US" sz="2800" dirty="0"/>
              <a:t>Process</a:t>
            </a:r>
          </a:p>
          <a:p>
            <a:pPr lvl="1"/>
            <a:r>
              <a:rPr lang="en-US" sz="2800" dirty="0"/>
              <a:t>Review</a:t>
            </a:r>
          </a:p>
          <a:p>
            <a:pPr lvl="1"/>
            <a:endParaRPr lang="en-US" dirty="0"/>
          </a:p>
          <a:p>
            <a:endParaRPr lang="en-US" dirty="0"/>
          </a:p>
        </p:txBody>
      </p:sp>
    </p:spTree>
    <p:extLst>
      <p:ext uri="{BB962C8B-B14F-4D97-AF65-F5344CB8AC3E}">
        <p14:creationId xmlns:p14="http://schemas.microsoft.com/office/powerpoint/2010/main" val="2180604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8AC8D-87D9-48F5-AD59-0F28C2D64BC6}"/>
              </a:ext>
            </a:extLst>
          </p:cNvPr>
          <p:cNvSpPr>
            <a:spLocks noGrp="1"/>
          </p:cNvSpPr>
          <p:nvPr>
            <p:ph type="title"/>
          </p:nvPr>
        </p:nvSpPr>
        <p:spPr/>
        <p:txBody>
          <a:bodyPr/>
          <a:lstStyle/>
          <a:p>
            <a:r>
              <a:rPr lang="en-US" dirty="0"/>
              <a:t>Periodic Community Survey</a:t>
            </a:r>
          </a:p>
        </p:txBody>
      </p:sp>
      <p:sp>
        <p:nvSpPr>
          <p:cNvPr id="3" name="Content Placeholder 2">
            <a:extLst>
              <a:ext uri="{FF2B5EF4-FFF2-40B4-BE49-F238E27FC236}">
                <a16:creationId xmlns:a16="http://schemas.microsoft.com/office/drawing/2014/main" id="{7449AAC6-FE3B-44AF-8586-EAB9530752C2}"/>
              </a:ext>
            </a:extLst>
          </p:cNvPr>
          <p:cNvSpPr>
            <a:spLocks noGrp="1"/>
          </p:cNvSpPr>
          <p:nvPr>
            <p:ph idx="1"/>
          </p:nvPr>
        </p:nvSpPr>
        <p:spPr/>
        <p:txBody>
          <a:bodyPr/>
          <a:lstStyle/>
          <a:p>
            <a:r>
              <a:rPr lang="en-US" sz="3200" dirty="0"/>
              <a:t>Tell us how we’re doing</a:t>
            </a:r>
          </a:p>
          <a:p>
            <a:r>
              <a:rPr lang="en-US" sz="3200" dirty="0"/>
              <a:t>Transparency</a:t>
            </a:r>
          </a:p>
          <a:p>
            <a:r>
              <a:rPr lang="en-US" sz="3200" dirty="0"/>
              <a:t>Effectiveness of Certain Police Strategies</a:t>
            </a:r>
          </a:p>
          <a:p>
            <a:r>
              <a:rPr lang="en-US" sz="3200" dirty="0"/>
              <a:t>Policy Review</a:t>
            </a:r>
          </a:p>
          <a:p>
            <a:r>
              <a:rPr lang="en-US" sz="3200" dirty="0"/>
              <a:t>Quarterly Public Meetings with Police Leadership</a:t>
            </a:r>
          </a:p>
          <a:p>
            <a:endParaRPr lang="en-US" dirty="0"/>
          </a:p>
          <a:p>
            <a:endParaRPr lang="en-US" dirty="0"/>
          </a:p>
        </p:txBody>
      </p:sp>
    </p:spTree>
    <p:extLst>
      <p:ext uri="{BB962C8B-B14F-4D97-AF65-F5344CB8AC3E}">
        <p14:creationId xmlns:p14="http://schemas.microsoft.com/office/powerpoint/2010/main" val="4080521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F39BA-EAAB-4F8D-A6C3-1A1DBB8DA8E7}"/>
              </a:ext>
            </a:extLst>
          </p:cNvPr>
          <p:cNvSpPr>
            <a:spLocks noGrp="1"/>
          </p:cNvSpPr>
          <p:nvPr>
            <p:ph type="title"/>
          </p:nvPr>
        </p:nvSpPr>
        <p:spPr/>
        <p:txBody>
          <a:bodyPr/>
          <a:lstStyle/>
          <a:p>
            <a:r>
              <a:rPr lang="en-US" dirty="0"/>
              <a:t>Transparency Strategies</a:t>
            </a:r>
          </a:p>
        </p:txBody>
      </p:sp>
      <p:sp>
        <p:nvSpPr>
          <p:cNvPr id="3" name="Content Placeholder 2">
            <a:extLst>
              <a:ext uri="{FF2B5EF4-FFF2-40B4-BE49-F238E27FC236}">
                <a16:creationId xmlns:a16="http://schemas.microsoft.com/office/drawing/2014/main" id="{0626FE99-FAE9-45D6-941C-1D9A3ECCC4CB}"/>
              </a:ext>
            </a:extLst>
          </p:cNvPr>
          <p:cNvSpPr>
            <a:spLocks noGrp="1"/>
          </p:cNvSpPr>
          <p:nvPr>
            <p:ph idx="1"/>
          </p:nvPr>
        </p:nvSpPr>
        <p:spPr>
          <a:xfrm>
            <a:off x="2589212" y="1478844"/>
            <a:ext cx="8915400" cy="4432378"/>
          </a:xfrm>
        </p:spPr>
        <p:txBody>
          <a:bodyPr>
            <a:normAutofit/>
          </a:bodyPr>
          <a:lstStyle/>
          <a:p>
            <a:r>
              <a:rPr lang="en-US" sz="2400" dirty="0"/>
              <a:t>Recording STOP Data</a:t>
            </a:r>
          </a:p>
          <a:p>
            <a:pPr lvl="1"/>
            <a:r>
              <a:rPr lang="en-US" sz="2200" dirty="0"/>
              <a:t>Outcomes</a:t>
            </a:r>
          </a:p>
          <a:p>
            <a:pPr lvl="2"/>
            <a:r>
              <a:rPr lang="en-US" sz="2000" dirty="0"/>
              <a:t>Summons vs Warning</a:t>
            </a:r>
          </a:p>
          <a:p>
            <a:pPr lvl="2"/>
            <a:r>
              <a:rPr lang="en-US" sz="2000" dirty="0"/>
              <a:t>Demographics</a:t>
            </a:r>
          </a:p>
          <a:p>
            <a:r>
              <a:rPr lang="en-US" sz="2400" dirty="0"/>
              <a:t>Offering Business Cards for all Public Interactions</a:t>
            </a:r>
          </a:p>
          <a:p>
            <a:endParaRPr lang="en-US" sz="2400" dirty="0"/>
          </a:p>
          <a:p>
            <a:r>
              <a:rPr lang="en-US" sz="2400" dirty="0"/>
              <a:t>Determine what Data to disclose in Annual Reports</a:t>
            </a:r>
          </a:p>
          <a:p>
            <a:endParaRPr lang="en-US" sz="2400" dirty="0"/>
          </a:p>
          <a:p>
            <a:endParaRPr lang="en-US" sz="2400" dirty="0"/>
          </a:p>
          <a:p>
            <a:endParaRPr lang="en-US" sz="2400" dirty="0"/>
          </a:p>
        </p:txBody>
      </p:sp>
    </p:spTree>
    <p:extLst>
      <p:ext uri="{BB962C8B-B14F-4D97-AF65-F5344CB8AC3E}">
        <p14:creationId xmlns:p14="http://schemas.microsoft.com/office/powerpoint/2010/main" val="23922551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A310D-2200-4158-8DA0-BCAB525BA4F2}"/>
              </a:ext>
            </a:extLst>
          </p:cNvPr>
          <p:cNvSpPr>
            <a:spLocks noGrp="1"/>
          </p:cNvSpPr>
          <p:nvPr>
            <p:ph type="title"/>
          </p:nvPr>
        </p:nvSpPr>
        <p:spPr/>
        <p:txBody>
          <a:bodyPr/>
          <a:lstStyle/>
          <a:p>
            <a:r>
              <a:rPr lang="en-US" b="1" dirty="0"/>
              <a:t>Data Collection Strategies</a:t>
            </a:r>
          </a:p>
        </p:txBody>
      </p:sp>
      <p:sp>
        <p:nvSpPr>
          <p:cNvPr id="3" name="Content Placeholder 2">
            <a:extLst>
              <a:ext uri="{FF2B5EF4-FFF2-40B4-BE49-F238E27FC236}">
                <a16:creationId xmlns:a16="http://schemas.microsoft.com/office/drawing/2014/main" id="{F89A56A5-9333-4318-98B7-04C336318499}"/>
              </a:ext>
            </a:extLst>
          </p:cNvPr>
          <p:cNvSpPr>
            <a:spLocks noGrp="1"/>
          </p:cNvSpPr>
          <p:nvPr>
            <p:ph idx="1"/>
          </p:nvPr>
        </p:nvSpPr>
        <p:spPr>
          <a:xfrm>
            <a:off x="2020711" y="2133600"/>
            <a:ext cx="9483901" cy="3777622"/>
          </a:xfrm>
        </p:spPr>
        <p:txBody>
          <a:bodyPr>
            <a:normAutofit/>
          </a:bodyPr>
          <a:lstStyle/>
          <a:p>
            <a:r>
              <a:rPr lang="en-US" sz="2400" dirty="0"/>
              <a:t>Stops vs Summonses (18,329 stops / 8,026 UTT’s)</a:t>
            </a:r>
          </a:p>
          <a:p>
            <a:r>
              <a:rPr lang="en-US" sz="2400" dirty="0"/>
              <a:t>Use of Force Data</a:t>
            </a:r>
          </a:p>
          <a:p>
            <a:r>
              <a:rPr lang="en-US" sz="2400" dirty="0"/>
              <a:t>Demographic Data to determine racial disparities or biases</a:t>
            </a:r>
          </a:p>
          <a:p>
            <a:r>
              <a:rPr lang="en-US" sz="2400" dirty="0"/>
              <a:t>Demographic Data to determine gender biases</a:t>
            </a:r>
          </a:p>
          <a:p>
            <a:r>
              <a:rPr lang="en-US" sz="2400" dirty="0"/>
              <a:t>Demographic Data to determine other biases</a:t>
            </a:r>
          </a:p>
          <a:p>
            <a:r>
              <a:rPr lang="en-US" sz="2400" dirty="0"/>
              <a:t>Other Data that can promote Transparency</a:t>
            </a:r>
          </a:p>
          <a:p>
            <a:endParaRPr lang="en-US" sz="2400" dirty="0"/>
          </a:p>
        </p:txBody>
      </p:sp>
    </p:spTree>
    <p:extLst>
      <p:ext uri="{BB962C8B-B14F-4D97-AF65-F5344CB8AC3E}">
        <p14:creationId xmlns:p14="http://schemas.microsoft.com/office/powerpoint/2010/main" val="555429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AA87C-2870-4176-B1C3-2743041A88A7}"/>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AA2C8E86-8019-4A73-BB5E-22739F392F57}"/>
              </a:ext>
            </a:extLst>
          </p:cNvPr>
          <p:cNvSpPr>
            <a:spLocks noGrp="1"/>
          </p:cNvSpPr>
          <p:nvPr>
            <p:ph idx="1"/>
          </p:nvPr>
        </p:nvSpPr>
        <p:spPr>
          <a:xfrm>
            <a:off x="2589212" y="1574358"/>
            <a:ext cx="8915400" cy="5009322"/>
          </a:xfrm>
        </p:spPr>
        <p:txBody>
          <a:bodyPr>
            <a:normAutofit/>
          </a:bodyPr>
          <a:lstStyle/>
          <a:p>
            <a:r>
              <a:rPr lang="en-US" dirty="0"/>
              <a:t>Foster Trust, Fairness and Legitimacy within Community</a:t>
            </a:r>
          </a:p>
          <a:p>
            <a:r>
              <a:rPr lang="en-US" dirty="0"/>
              <a:t>Address Racial Bias</a:t>
            </a:r>
          </a:p>
          <a:p>
            <a:r>
              <a:rPr lang="en-US" dirty="0"/>
              <a:t>What does Pound Ridge want in their Police Force</a:t>
            </a:r>
          </a:p>
          <a:p>
            <a:r>
              <a:rPr lang="en-US" dirty="0"/>
              <a:t>Review Relevant Policies</a:t>
            </a:r>
          </a:p>
          <a:p>
            <a:pPr lvl="1"/>
            <a:r>
              <a:rPr lang="en-US" dirty="0"/>
              <a:t>Diversity and Fairness</a:t>
            </a:r>
          </a:p>
          <a:p>
            <a:pPr lvl="2"/>
            <a:r>
              <a:rPr lang="en-US" dirty="0"/>
              <a:t>Understanding Implicit Bias</a:t>
            </a:r>
          </a:p>
          <a:p>
            <a:pPr lvl="1"/>
            <a:r>
              <a:rPr lang="en-US" dirty="0"/>
              <a:t>Pursuit</a:t>
            </a:r>
          </a:p>
          <a:p>
            <a:pPr lvl="1"/>
            <a:r>
              <a:rPr lang="en-US" dirty="0"/>
              <a:t>Body Worn Camera</a:t>
            </a:r>
          </a:p>
          <a:p>
            <a:pPr lvl="1"/>
            <a:r>
              <a:rPr lang="en-US" dirty="0"/>
              <a:t>Use of Force</a:t>
            </a:r>
          </a:p>
          <a:p>
            <a:pPr lvl="1"/>
            <a:r>
              <a:rPr lang="en-US" dirty="0"/>
              <a:t>Mental Health (EDP) response</a:t>
            </a:r>
          </a:p>
          <a:p>
            <a:pPr lvl="1"/>
            <a:r>
              <a:rPr lang="en-US" dirty="0"/>
              <a:t>Alternatives to Incarceration</a:t>
            </a:r>
          </a:p>
          <a:p>
            <a:pPr lvl="1"/>
            <a:r>
              <a:rPr lang="en-US" dirty="0"/>
              <a:t>Bail Reform / Discovery </a:t>
            </a:r>
          </a:p>
          <a:p>
            <a:pPr lvl="1"/>
            <a:r>
              <a:rPr lang="en-US" dirty="0"/>
              <a:t>De-Escalation Training and Techniques</a:t>
            </a:r>
          </a:p>
          <a:p>
            <a:pPr marL="457200" lvl="1" indent="0">
              <a:buNone/>
            </a:pPr>
            <a:endParaRPr lang="en-US" dirty="0"/>
          </a:p>
          <a:p>
            <a:pPr lvl="1"/>
            <a:endParaRPr lang="en-US" dirty="0"/>
          </a:p>
        </p:txBody>
      </p:sp>
    </p:spTree>
    <p:extLst>
      <p:ext uri="{BB962C8B-B14F-4D97-AF65-F5344CB8AC3E}">
        <p14:creationId xmlns:p14="http://schemas.microsoft.com/office/powerpoint/2010/main" val="1181476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D4A48-71CD-408C-908B-663460F0FD12}"/>
              </a:ext>
            </a:extLst>
          </p:cNvPr>
          <p:cNvSpPr>
            <a:spLocks noGrp="1"/>
          </p:cNvSpPr>
          <p:nvPr>
            <p:ph type="title"/>
          </p:nvPr>
        </p:nvSpPr>
        <p:spPr/>
        <p:txBody>
          <a:bodyPr>
            <a:normAutofit/>
          </a:bodyPr>
          <a:lstStyle/>
          <a:p>
            <a:r>
              <a:rPr lang="en-US" sz="5400" b="1" dirty="0"/>
              <a:t>Hiring Process</a:t>
            </a:r>
          </a:p>
        </p:txBody>
      </p:sp>
      <p:sp>
        <p:nvSpPr>
          <p:cNvPr id="3" name="Content Placeholder 2">
            <a:extLst>
              <a:ext uri="{FF2B5EF4-FFF2-40B4-BE49-F238E27FC236}">
                <a16:creationId xmlns:a16="http://schemas.microsoft.com/office/drawing/2014/main" id="{FD75BB48-2421-4DB0-850C-20A0A3CC2419}"/>
              </a:ext>
            </a:extLst>
          </p:cNvPr>
          <p:cNvSpPr>
            <a:spLocks noGrp="1"/>
          </p:cNvSpPr>
          <p:nvPr>
            <p:ph idx="1"/>
          </p:nvPr>
        </p:nvSpPr>
        <p:spPr>
          <a:xfrm>
            <a:off x="2589212" y="2133599"/>
            <a:ext cx="8915400" cy="4617057"/>
          </a:xfrm>
        </p:spPr>
        <p:txBody>
          <a:bodyPr>
            <a:noAutofit/>
          </a:bodyPr>
          <a:lstStyle/>
          <a:p>
            <a:r>
              <a:rPr lang="en-US" sz="2800" dirty="0"/>
              <a:t>Where do our candidates come from</a:t>
            </a:r>
          </a:p>
          <a:p>
            <a:r>
              <a:rPr lang="en-US" sz="2800" dirty="0"/>
              <a:t>Interview Process / PD</a:t>
            </a:r>
          </a:p>
          <a:p>
            <a:pPr lvl="1"/>
            <a:r>
              <a:rPr lang="en-US" sz="2800" dirty="0"/>
              <a:t>Background Investigation</a:t>
            </a:r>
          </a:p>
          <a:p>
            <a:r>
              <a:rPr lang="en-US" sz="2800" dirty="0"/>
              <a:t>Interview Process Town Board</a:t>
            </a:r>
          </a:p>
          <a:p>
            <a:r>
              <a:rPr lang="en-US" sz="2800" dirty="0"/>
              <a:t>Field Training</a:t>
            </a:r>
          </a:p>
          <a:p>
            <a:r>
              <a:rPr lang="en-US" sz="2800" dirty="0"/>
              <a:t>Permanent Appointment</a:t>
            </a:r>
          </a:p>
          <a:p>
            <a:r>
              <a:rPr lang="en-US" sz="2800" dirty="0"/>
              <a:t>Do We Reflect the Diversity of our Community</a:t>
            </a:r>
          </a:p>
          <a:p>
            <a:pPr lvl="1"/>
            <a:r>
              <a:rPr lang="en-US" sz="2600" dirty="0"/>
              <a:t>How Can We Recruit Differently</a:t>
            </a:r>
          </a:p>
        </p:txBody>
      </p:sp>
    </p:spTree>
    <p:extLst>
      <p:ext uri="{BB962C8B-B14F-4D97-AF65-F5344CB8AC3E}">
        <p14:creationId xmlns:p14="http://schemas.microsoft.com/office/powerpoint/2010/main" val="15771813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E19CD-FEB3-4C05-8440-C0ECEC36B74E}"/>
              </a:ext>
            </a:extLst>
          </p:cNvPr>
          <p:cNvSpPr>
            <a:spLocks noGrp="1"/>
          </p:cNvSpPr>
          <p:nvPr>
            <p:ph type="title"/>
          </p:nvPr>
        </p:nvSpPr>
        <p:spPr>
          <a:xfrm>
            <a:off x="1738489" y="624110"/>
            <a:ext cx="9766123" cy="1280890"/>
          </a:xfrm>
        </p:spPr>
        <p:txBody>
          <a:bodyPr/>
          <a:lstStyle/>
          <a:p>
            <a:r>
              <a:rPr lang="en-US" dirty="0"/>
              <a:t>TRAINING AND CONTINUING EDUCATION</a:t>
            </a:r>
          </a:p>
        </p:txBody>
      </p:sp>
      <p:sp>
        <p:nvSpPr>
          <p:cNvPr id="3" name="Content Placeholder 2">
            <a:extLst>
              <a:ext uri="{FF2B5EF4-FFF2-40B4-BE49-F238E27FC236}">
                <a16:creationId xmlns:a16="http://schemas.microsoft.com/office/drawing/2014/main" id="{AAA4E017-68D8-44F8-A188-1A755B0904CE}"/>
              </a:ext>
            </a:extLst>
          </p:cNvPr>
          <p:cNvSpPr>
            <a:spLocks noGrp="1"/>
          </p:cNvSpPr>
          <p:nvPr>
            <p:ph idx="1"/>
          </p:nvPr>
        </p:nvSpPr>
        <p:spPr>
          <a:xfrm>
            <a:off x="1670756" y="1794932"/>
            <a:ext cx="9766123" cy="4438957"/>
          </a:xfrm>
        </p:spPr>
        <p:txBody>
          <a:bodyPr>
            <a:normAutofit fontScale="92500" lnSpcReduction="20000"/>
          </a:bodyPr>
          <a:lstStyle/>
          <a:p>
            <a:r>
              <a:rPr lang="en-US" sz="2400" dirty="0"/>
              <a:t>Current Annual Training</a:t>
            </a:r>
          </a:p>
          <a:p>
            <a:pPr lvl="1"/>
            <a:r>
              <a:rPr lang="en-US" sz="2200" dirty="0"/>
              <a:t>In-Service</a:t>
            </a:r>
          </a:p>
          <a:p>
            <a:pPr lvl="1"/>
            <a:r>
              <a:rPr lang="en-US" sz="2200" dirty="0"/>
              <a:t>Use of Force</a:t>
            </a:r>
          </a:p>
          <a:p>
            <a:pPr lvl="2"/>
            <a:r>
              <a:rPr lang="en-US" sz="2000" dirty="0"/>
              <a:t>Force continuum weapons in Pound Ridge</a:t>
            </a:r>
          </a:p>
          <a:p>
            <a:pPr lvl="1"/>
            <a:r>
              <a:rPr lang="en-US" sz="2200" dirty="0"/>
              <a:t>Current Instructors</a:t>
            </a:r>
          </a:p>
          <a:p>
            <a:pPr lvl="1"/>
            <a:r>
              <a:rPr lang="en-US" sz="2200" dirty="0"/>
              <a:t>De-Escalation</a:t>
            </a:r>
          </a:p>
          <a:p>
            <a:pPr lvl="1"/>
            <a:r>
              <a:rPr lang="en-US" sz="2200" dirty="0"/>
              <a:t>Cultural Diversity</a:t>
            </a:r>
          </a:p>
          <a:p>
            <a:pPr lvl="1"/>
            <a:r>
              <a:rPr lang="en-US" sz="2200" dirty="0"/>
              <a:t>Sexual Harassment</a:t>
            </a:r>
          </a:p>
          <a:p>
            <a:pPr lvl="1"/>
            <a:r>
              <a:rPr lang="en-US" sz="2200" dirty="0"/>
              <a:t>Workplace Violence</a:t>
            </a:r>
          </a:p>
          <a:p>
            <a:pPr lvl="1"/>
            <a:r>
              <a:rPr lang="en-US" sz="2200" dirty="0"/>
              <a:t>OSHA</a:t>
            </a:r>
          </a:p>
          <a:p>
            <a:pPr lvl="1"/>
            <a:r>
              <a:rPr lang="en-US" sz="2200" dirty="0"/>
              <a:t>DV – Vulnerable Victim Training</a:t>
            </a:r>
          </a:p>
          <a:p>
            <a:pPr lvl="1"/>
            <a:r>
              <a:rPr lang="en-US" sz="2200" dirty="0"/>
              <a:t>Firearms / Active Shooter</a:t>
            </a:r>
          </a:p>
          <a:p>
            <a:pPr lvl="1"/>
            <a:endParaRPr lang="en-US" sz="2200" dirty="0"/>
          </a:p>
          <a:p>
            <a:pPr lvl="1"/>
            <a:endParaRPr lang="en-US" dirty="0"/>
          </a:p>
        </p:txBody>
      </p:sp>
    </p:spTree>
    <p:extLst>
      <p:ext uri="{BB962C8B-B14F-4D97-AF65-F5344CB8AC3E}">
        <p14:creationId xmlns:p14="http://schemas.microsoft.com/office/powerpoint/2010/main" val="29365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D7723-FE3D-4CE2-BFA0-CC62A75A3C0D}"/>
              </a:ext>
            </a:extLst>
          </p:cNvPr>
          <p:cNvSpPr>
            <a:spLocks noGrp="1"/>
          </p:cNvSpPr>
          <p:nvPr>
            <p:ph type="title"/>
          </p:nvPr>
        </p:nvSpPr>
        <p:spPr/>
        <p:txBody>
          <a:bodyPr/>
          <a:lstStyle/>
          <a:p>
            <a:r>
              <a:rPr lang="en-US" dirty="0"/>
              <a:t>Additional Training</a:t>
            </a:r>
          </a:p>
        </p:txBody>
      </p:sp>
      <p:sp>
        <p:nvSpPr>
          <p:cNvPr id="3" name="Content Placeholder 2">
            <a:extLst>
              <a:ext uri="{FF2B5EF4-FFF2-40B4-BE49-F238E27FC236}">
                <a16:creationId xmlns:a16="http://schemas.microsoft.com/office/drawing/2014/main" id="{BE07807A-9736-430B-8EA2-6EDF56C658E8}"/>
              </a:ext>
            </a:extLst>
          </p:cNvPr>
          <p:cNvSpPr>
            <a:spLocks noGrp="1"/>
          </p:cNvSpPr>
          <p:nvPr>
            <p:ph idx="1"/>
          </p:nvPr>
        </p:nvSpPr>
        <p:spPr>
          <a:xfrm>
            <a:off x="2589212" y="1456267"/>
            <a:ext cx="8915400" cy="4454955"/>
          </a:xfrm>
        </p:spPr>
        <p:txBody>
          <a:bodyPr>
            <a:normAutofit lnSpcReduction="10000"/>
          </a:bodyPr>
          <a:lstStyle/>
          <a:p>
            <a:pPr lvl="1"/>
            <a:r>
              <a:rPr lang="en-US" sz="2400" dirty="0"/>
              <a:t>Line of Duty	(Online)</a:t>
            </a:r>
          </a:p>
          <a:p>
            <a:pPr lvl="1"/>
            <a:r>
              <a:rPr lang="en-US" sz="2400" dirty="0"/>
              <a:t>Target Solutions  (Online)</a:t>
            </a:r>
          </a:p>
          <a:p>
            <a:pPr lvl="1"/>
            <a:r>
              <a:rPr lang="en-US" sz="2400" dirty="0"/>
              <a:t>Alternative to Incarceration</a:t>
            </a:r>
          </a:p>
          <a:p>
            <a:pPr lvl="1"/>
            <a:r>
              <a:rPr lang="en-US" sz="2400" dirty="0"/>
              <a:t>Mental Health / Public</a:t>
            </a:r>
          </a:p>
          <a:p>
            <a:pPr lvl="1"/>
            <a:r>
              <a:rPr lang="en-US" sz="2400" dirty="0"/>
              <a:t>Mental Health / Police</a:t>
            </a:r>
          </a:p>
          <a:p>
            <a:pPr lvl="2"/>
            <a:r>
              <a:rPr lang="en-US" sz="2200" dirty="0"/>
              <a:t>CISD</a:t>
            </a:r>
          </a:p>
          <a:p>
            <a:pPr lvl="1"/>
            <a:r>
              <a:rPr lang="en-US" sz="2400" dirty="0"/>
              <a:t>Use of Force</a:t>
            </a:r>
          </a:p>
          <a:p>
            <a:pPr lvl="1"/>
            <a:r>
              <a:rPr lang="en-US" sz="2400" dirty="0"/>
              <a:t>WHAT ELSE DO WE NEED</a:t>
            </a:r>
          </a:p>
          <a:p>
            <a:pPr lvl="1"/>
            <a:r>
              <a:rPr lang="en-US" sz="2400" dirty="0"/>
              <a:t>Scenario Based Training vs Consumption of Information</a:t>
            </a:r>
          </a:p>
          <a:p>
            <a:pPr lvl="1"/>
            <a:endParaRPr lang="en-US" sz="2400" dirty="0"/>
          </a:p>
          <a:p>
            <a:endParaRPr lang="en-US" dirty="0"/>
          </a:p>
        </p:txBody>
      </p:sp>
    </p:spTree>
    <p:extLst>
      <p:ext uri="{BB962C8B-B14F-4D97-AF65-F5344CB8AC3E}">
        <p14:creationId xmlns:p14="http://schemas.microsoft.com/office/powerpoint/2010/main" val="31969507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466CD-CEB4-49C5-831C-6E7E4DBD75C6}"/>
              </a:ext>
            </a:extLst>
          </p:cNvPr>
          <p:cNvSpPr>
            <a:spLocks noGrp="1"/>
          </p:cNvSpPr>
          <p:nvPr>
            <p:ph type="title" idx="4294967295"/>
          </p:nvPr>
        </p:nvSpPr>
        <p:spPr>
          <a:xfrm>
            <a:off x="1828801" y="623888"/>
            <a:ext cx="10363200" cy="1281112"/>
          </a:xfrm>
        </p:spPr>
        <p:txBody>
          <a:bodyPr>
            <a:noAutofit/>
          </a:bodyPr>
          <a:lstStyle/>
          <a:p>
            <a:r>
              <a:rPr lang="en-US" sz="8800" dirty="0"/>
              <a:t>OFFICER WELLNESS</a:t>
            </a:r>
            <a:br>
              <a:rPr lang="en-US" sz="8800" dirty="0"/>
            </a:br>
            <a:endParaRPr lang="en-US" sz="8800" dirty="0"/>
          </a:p>
        </p:txBody>
      </p:sp>
      <p:pic>
        <p:nvPicPr>
          <p:cNvPr id="5" name="Picture 4">
            <a:extLst>
              <a:ext uri="{FF2B5EF4-FFF2-40B4-BE49-F238E27FC236}">
                <a16:creationId xmlns:a16="http://schemas.microsoft.com/office/drawing/2014/main" id="{02387598-BB77-4957-BD64-BF5B39D6DD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000" y="2128837"/>
            <a:ext cx="3736622" cy="4114040"/>
          </a:xfrm>
          <a:prstGeom prst="rect">
            <a:avLst/>
          </a:prstGeom>
        </p:spPr>
      </p:pic>
    </p:spTree>
    <p:extLst>
      <p:ext uri="{BB962C8B-B14F-4D97-AF65-F5344CB8AC3E}">
        <p14:creationId xmlns:p14="http://schemas.microsoft.com/office/powerpoint/2010/main" val="2134028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0EF8D-CCCD-4B9D-949F-F55D9EF6BB26}"/>
              </a:ext>
            </a:extLst>
          </p:cNvPr>
          <p:cNvSpPr>
            <a:spLocks noGrp="1"/>
          </p:cNvSpPr>
          <p:nvPr>
            <p:ph type="title"/>
          </p:nvPr>
        </p:nvSpPr>
        <p:spPr/>
        <p:txBody>
          <a:bodyPr/>
          <a:lstStyle/>
          <a:p>
            <a:r>
              <a:rPr lang="en-US" dirty="0"/>
              <a:t>CJR COMMITTEE</a:t>
            </a:r>
          </a:p>
        </p:txBody>
      </p:sp>
      <p:sp>
        <p:nvSpPr>
          <p:cNvPr id="3" name="Content Placeholder 2">
            <a:extLst>
              <a:ext uri="{FF2B5EF4-FFF2-40B4-BE49-F238E27FC236}">
                <a16:creationId xmlns:a16="http://schemas.microsoft.com/office/drawing/2014/main" id="{C559DBB2-23E8-4773-A288-B3BABCCDD322}"/>
              </a:ext>
            </a:extLst>
          </p:cNvPr>
          <p:cNvSpPr>
            <a:spLocks noGrp="1"/>
          </p:cNvSpPr>
          <p:nvPr>
            <p:ph idx="1"/>
          </p:nvPr>
        </p:nvSpPr>
        <p:spPr>
          <a:xfrm>
            <a:off x="2589212" y="1343378"/>
            <a:ext cx="8915400" cy="5339644"/>
          </a:xfrm>
        </p:spPr>
        <p:txBody>
          <a:bodyPr>
            <a:normAutofit lnSpcReduction="10000"/>
          </a:bodyPr>
          <a:lstStyle/>
          <a:p>
            <a:r>
              <a:rPr lang="en-US" b="1" dirty="0">
                <a:solidFill>
                  <a:srgbClr val="FF0000"/>
                </a:solidFill>
              </a:rPr>
              <a:t>Chief of Police</a:t>
            </a:r>
          </a:p>
          <a:p>
            <a:r>
              <a:rPr lang="en-US" b="1" dirty="0">
                <a:solidFill>
                  <a:srgbClr val="FF0000"/>
                </a:solidFill>
              </a:rPr>
              <a:t>Community Membership</a:t>
            </a:r>
          </a:p>
          <a:p>
            <a:r>
              <a:rPr lang="en-US" b="1" dirty="0">
                <a:solidFill>
                  <a:srgbClr val="FF0000"/>
                </a:solidFill>
              </a:rPr>
              <a:t>Non-Profits</a:t>
            </a:r>
          </a:p>
          <a:p>
            <a:r>
              <a:rPr lang="en-US" b="1" dirty="0">
                <a:solidFill>
                  <a:srgbClr val="FF0000"/>
                </a:solidFill>
              </a:rPr>
              <a:t>Faith Based Organizations</a:t>
            </a:r>
          </a:p>
          <a:p>
            <a:r>
              <a:rPr lang="en-US" b="1" dirty="0">
                <a:solidFill>
                  <a:srgbClr val="FF0000"/>
                </a:solidFill>
              </a:rPr>
              <a:t>Local DA</a:t>
            </a:r>
          </a:p>
          <a:p>
            <a:r>
              <a:rPr lang="en-US" b="1" dirty="0">
                <a:solidFill>
                  <a:srgbClr val="FF0000"/>
                </a:solidFill>
              </a:rPr>
              <a:t>Local Public Defender</a:t>
            </a:r>
          </a:p>
          <a:p>
            <a:r>
              <a:rPr lang="en-US" b="1" dirty="0">
                <a:solidFill>
                  <a:srgbClr val="FF0000"/>
                </a:solidFill>
              </a:rPr>
              <a:t>Elected Officials</a:t>
            </a:r>
          </a:p>
          <a:p>
            <a:r>
              <a:rPr lang="en-US" dirty="0"/>
              <a:t>Local Education Official</a:t>
            </a:r>
          </a:p>
          <a:p>
            <a:r>
              <a:rPr lang="en-US" dirty="0"/>
              <a:t>LGBTQ advocate</a:t>
            </a:r>
          </a:p>
          <a:p>
            <a:r>
              <a:rPr lang="en-US" dirty="0"/>
              <a:t>Healthcare</a:t>
            </a:r>
          </a:p>
          <a:p>
            <a:r>
              <a:rPr lang="en-US" dirty="0"/>
              <a:t>Mental Health Professional</a:t>
            </a:r>
          </a:p>
          <a:p>
            <a:r>
              <a:rPr lang="en-US" dirty="0"/>
              <a:t>Diversity / Bias Consultant</a:t>
            </a:r>
          </a:p>
          <a:p>
            <a:r>
              <a:rPr lang="en-US" dirty="0"/>
              <a:t>Survivor</a:t>
            </a:r>
          </a:p>
          <a:p>
            <a:r>
              <a:rPr lang="en-US" dirty="0"/>
              <a:t>Business Leader</a:t>
            </a:r>
          </a:p>
          <a:p>
            <a:endParaRPr lang="en-US" dirty="0"/>
          </a:p>
        </p:txBody>
      </p:sp>
    </p:spTree>
    <p:extLst>
      <p:ext uri="{BB962C8B-B14F-4D97-AF65-F5344CB8AC3E}">
        <p14:creationId xmlns:p14="http://schemas.microsoft.com/office/powerpoint/2010/main" val="826133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80B1C3-267C-494C-B368-40CFE792537E}"/>
              </a:ext>
            </a:extLst>
          </p:cNvPr>
          <p:cNvSpPr>
            <a:spLocks noGrp="1"/>
          </p:cNvSpPr>
          <p:nvPr>
            <p:ph type="title"/>
          </p:nvPr>
        </p:nvSpPr>
        <p:spPr>
          <a:xfrm>
            <a:off x="2592925" y="624110"/>
            <a:ext cx="8911687" cy="685401"/>
          </a:xfrm>
        </p:spPr>
        <p:txBody>
          <a:bodyPr/>
          <a:lstStyle/>
          <a:p>
            <a:r>
              <a:rPr lang="en-US" dirty="0"/>
              <a:t>Process</a:t>
            </a:r>
          </a:p>
        </p:txBody>
      </p:sp>
      <p:sp>
        <p:nvSpPr>
          <p:cNvPr id="5" name="Content Placeholder 4">
            <a:extLst>
              <a:ext uri="{FF2B5EF4-FFF2-40B4-BE49-F238E27FC236}">
                <a16:creationId xmlns:a16="http://schemas.microsoft.com/office/drawing/2014/main" id="{077927D9-F48F-4F37-AA01-991292BE7A8F}"/>
              </a:ext>
            </a:extLst>
          </p:cNvPr>
          <p:cNvSpPr>
            <a:spLocks noGrp="1"/>
          </p:cNvSpPr>
          <p:nvPr>
            <p:ph idx="1"/>
          </p:nvPr>
        </p:nvSpPr>
        <p:spPr>
          <a:xfrm>
            <a:off x="2589212" y="1433689"/>
            <a:ext cx="8915400" cy="5424311"/>
          </a:xfrm>
        </p:spPr>
        <p:txBody>
          <a:bodyPr/>
          <a:lstStyle/>
          <a:p>
            <a:r>
              <a:rPr lang="en-US" sz="2400" dirty="0"/>
              <a:t>Transparent</a:t>
            </a:r>
          </a:p>
          <a:p>
            <a:r>
              <a:rPr lang="en-US" sz="2400" dirty="0"/>
              <a:t>Planning and Deliberation Meetings Public</a:t>
            </a:r>
          </a:p>
          <a:p>
            <a:r>
              <a:rPr lang="en-US" sz="2400" dirty="0"/>
              <a:t>Periodic Updates to Town Board and Community</a:t>
            </a:r>
          </a:p>
          <a:p>
            <a:r>
              <a:rPr lang="en-US" sz="2400" dirty="0"/>
              <a:t>Engage Local Media</a:t>
            </a:r>
          </a:p>
          <a:p>
            <a:r>
              <a:rPr lang="en-US" sz="2400" dirty="0"/>
              <a:t>Incorporate Public Feedback (times 3)</a:t>
            </a:r>
          </a:p>
          <a:p>
            <a:r>
              <a:rPr lang="en-US" sz="2400" dirty="0"/>
              <a:t>Report to Town Board</a:t>
            </a:r>
          </a:p>
          <a:p>
            <a:r>
              <a:rPr lang="en-US" sz="2400" dirty="0"/>
              <a:t>Town Board and Legal Review Process January 2021</a:t>
            </a:r>
          </a:p>
          <a:p>
            <a:r>
              <a:rPr lang="en-US" sz="2400" dirty="0"/>
              <a:t>Approval in February 2021</a:t>
            </a:r>
          </a:p>
          <a:p>
            <a:r>
              <a:rPr lang="en-US" sz="2400" dirty="0"/>
              <a:t>Submission March 2021 on State Certification form</a:t>
            </a:r>
          </a:p>
          <a:p>
            <a:r>
              <a:rPr lang="en-US" sz="2400" dirty="0"/>
              <a:t>Ratify by State of NY April 1, 2021</a:t>
            </a:r>
          </a:p>
          <a:p>
            <a:endParaRPr lang="en-US" dirty="0"/>
          </a:p>
        </p:txBody>
      </p:sp>
    </p:spTree>
    <p:extLst>
      <p:ext uri="{BB962C8B-B14F-4D97-AF65-F5344CB8AC3E}">
        <p14:creationId xmlns:p14="http://schemas.microsoft.com/office/powerpoint/2010/main" val="41263703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4747EEF-837D-4C10-BB40-FBB33DEFE8E5}"/>
              </a:ext>
            </a:extLst>
          </p:cNvPr>
          <p:cNvPicPr>
            <a:picLocks noChangeAspect="1"/>
          </p:cNvPicPr>
          <p:nvPr/>
        </p:nvPicPr>
        <p:blipFill>
          <a:blip r:embed="rId2"/>
          <a:stretch>
            <a:fillRect/>
          </a:stretch>
        </p:blipFill>
        <p:spPr>
          <a:xfrm>
            <a:off x="3303009" y="0"/>
            <a:ext cx="5585982" cy="6858000"/>
          </a:xfrm>
          <a:prstGeom prst="rect">
            <a:avLst/>
          </a:prstGeom>
        </p:spPr>
      </p:pic>
    </p:spTree>
    <p:extLst>
      <p:ext uri="{BB962C8B-B14F-4D97-AF65-F5344CB8AC3E}">
        <p14:creationId xmlns:p14="http://schemas.microsoft.com/office/powerpoint/2010/main" val="6071559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522F9-446B-4B2A-AC60-5286C142EC5F}"/>
              </a:ext>
            </a:extLst>
          </p:cNvPr>
          <p:cNvSpPr>
            <a:spLocks noGrp="1"/>
          </p:cNvSpPr>
          <p:nvPr>
            <p:ph type="title"/>
          </p:nvPr>
        </p:nvSpPr>
        <p:spPr>
          <a:xfrm>
            <a:off x="3172179" y="1840089"/>
            <a:ext cx="7089422" cy="2257777"/>
          </a:xfrm>
        </p:spPr>
        <p:txBody>
          <a:bodyPr>
            <a:noAutofit/>
          </a:bodyPr>
          <a:lstStyle/>
          <a:p>
            <a:r>
              <a:rPr lang="en-US" sz="9600" dirty="0"/>
              <a:t>QUESTIONS</a:t>
            </a:r>
            <a:br>
              <a:rPr lang="en-US" sz="9600" dirty="0"/>
            </a:br>
            <a:br>
              <a:rPr lang="en-US" sz="9600" dirty="0"/>
            </a:br>
            <a:r>
              <a:rPr lang="en-US" sz="9600" dirty="0"/>
              <a:t>      ????</a:t>
            </a:r>
          </a:p>
        </p:txBody>
      </p:sp>
    </p:spTree>
    <p:extLst>
      <p:ext uri="{BB962C8B-B14F-4D97-AF65-F5344CB8AC3E}">
        <p14:creationId xmlns:p14="http://schemas.microsoft.com/office/powerpoint/2010/main" val="293551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7950D-8B7D-4A25-A4C9-6E84D26B98A2}"/>
              </a:ext>
            </a:extLst>
          </p:cNvPr>
          <p:cNvSpPr>
            <a:spLocks noGrp="1"/>
          </p:cNvSpPr>
          <p:nvPr>
            <p:ph type="title"/>
          </p:nvPr>
        </p:nvSpPr>
        <p:spPr/>
        <p:txBody>
          <a:bodyPr>
            <a:normAutofit fontScale="90000"/>
          </a:bodyPr>
          <a:lstStyle/>
          <a:p>
            <a:r>
              <a:rPr lang="en-US" b="1" u="sng" dirty="0">
                <a:solidFill>
                  <a:srgbClr val="FF0000"/>
                </a:solidFill>
              </a:rPr>
              <a:t>PROCEDURAL JUSTICE</a:t>
            </a:r>
            <a:br>
              <a:rPr lang="en-US" dirty="0"/>
            </a:br>
            <a:r>
              <a:rPr lang="en-US" sz="2700" b="1" dirty="0"/>
              <a:t>How Do we Interact with the Public</a:t>
            </a:r>
            <a:br>
              <a:rPr lang="en-US" sz="2700" b="1" dirty="0"/>
            </a:br>
            <a:r>
              <a:rPr lang="en-US" sz="2700" b="1" dirty="0"/>
              <a:t>How Do these Interactions Shape Public Trust</a:t>
            </a:r>
            <a:br>
              <a:rPr lang="en-US" dirty="0"/>
            </a:br>
            <a:endParaRPr lang="en-US" dirty="0"/>
          </a:p>
        </p:txBody>
      </p:sp>
      <p:sp>
        <p:nvSpPr>
          <p:cNvPr id="3" name="Content Placeholder 2">
            <a:extLst>
              <a:ext uri="{FF2B5EF4-FFF2-40B4-BE49-F238E27FC236}">
                <a16:creationId xmlns:a16="http://schemas.microsoft.com/office/drawing/2014/main" id="{88658739-3349-43AB-9B74-995552BAAE78}"/>
              </a:ext>
            </a:extLst>
          </p:cNvPr>
          <p:cNvSpPr>
            <a:spLocks noGrp="1"/>
          </p:cNvSpPr>
          <p:nvPr>
            <p:ph idx="1"/>
          </p:nvPr>
        </p:nvSpPr>
        <p:spPr/>
        <p:txBody>
          <a:bodyPr>
            <a:normAutofit/>
          </a:bodyPr>
          <a:lstStyle/>
          <a:p>
            <a:r>
              <a:rPr lang="en-US" sz="2800" dirty="0"/>
              <a:t>Treat individuals with respect and dignity</a:t>
            </a:r>
          </a:p>
          <a:p>
            <a:r>
              <a:rPr lang="en-US" sz="2800" dirty="0"/>
              <a:t>Give  individuals a voice during law enforcement interactions</a:t>
            </a:r>
          </a:p>
          <a:p>
            <a:r>
              <a:rPr lang="en-US" sz="2800" dirty="0"/>
              <a:t>Neutrality and Transparency in decision making</a:t>
            </a:r>
          </a:p>
          <a:p>
            <a:r>
              <a:rPr lang="en-US" sz="2800" dirty="0"/>
              <a:t>Convey trustworthy motives</a:t>
            </a:r>
          </a:p>
        </p:txBody>
      </p:sp>
    </p:spTree>
    <p:extLst>
      <p:ext uri="{BB962C8B-B14F-4D97-AF65-F5344CB8AC3E}">
        <p14:creationId xmlns:p14="http://schemas.microsoft.com/office/powerpoint/2010/main" val="4201517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CAABF-8290-4695-B33A-FF711450ABE1}"/>
              </a:ext>
            </a:extLst>
          </p:cNvPr>
          <p:cNvSpPr>
            <a:spLocks noGrp="1"/>
          </p:cNvSpPr>
          <p:nvPr>
            <p:ph type="title"/>
          </p:nvPr>
        </p:nvSpPr>
        <p:spPr>
          <a:xfrm>
            <a:off x="2592925" y="624110"/>
            <a:ext cx="8911687" cy="532337"/>
          </a:xfrm>
        </p:spPr>
        <p:txBody>
          <a:bodyPr>
            <a:normAutofit/>
          </a:bodyPr>
          <a:lstStyle/>
          <a:p>
            <a:r>
              <a:rPr lang="en-US" sz="2400" dirty="0"/>
              <a:t>DETERMINE THE ROLE OF POLICE IN POUND RIDGE</a:t>
            </a:r>
          </a:p>
        </p:txBody>
      </p:sp>
      <p:sp>
        <p:nvSpPr>
          <p:cNvPr id="3" name="Content Placeholder 2">
            <a:extLst>
              <a:ext uri="{FF2B5EF4-FFF2-40B4-BE49-F238E27FC236}">
                <a16:creationId xmlns:a16="http://schemas.microsoft.com/office/drawing/2014/main" id="{74440818-29A5-462B-95A1-26612E26D8C9}"/>
              </a:ext>
            </a:extLst>
          </p:cNvPr>
          <p:cNvSpPr>
            <a:spLocks noGrp="1"/>
          </p:cNvSpPr>
          <p:nvPr>
            <p:ph idx="1"/>
          </p:nvPr>
        </p:nvSpPr>
        <p:spPr>
          <a:xfrm>
            <a:off x="2589212" y="1156447"/>
            <a:ext cx="8915400" cy="5331817"/>
          </a:xfrm>
        </p:spPr>
        <p:txBody>
          <a:bodyPr>
            <a:normAutofit fontScale="92500" lnSpcReduction="20000"/>
          </a:bodyPr>
          <a:lstStyle/>
          <a:p>
            <a:r>
              <a:rPr lang="en-US" sz="1700" dirty="0"/>
              <a:t>Primary Function of Pound Ridge Police</a:t>
            </a:r>
          </a:p>
          <a:p>
            <a:pPr lvl="1"/>
            <a:r>
              <a:rPr lang="en-US" sz="1700" dirty="0"/>
              <a:t>Patrol – 500 years + experience </a:t>
            </a:r>
          </a:p>
          <a:p>
            <a:pPr lvl="2"/>
            <a:r>
              <a:rPr lang="en-US" sz="1700" dirty="0"/>
              <a:t>Broken Windows Philosophy – Catch Early, Intervene and Resolve</a:t>
            </a:r>
          </a:p>
          <a:p>
            <a:pPr lvl="1"/>
            <a:r>
              <a:rPr lang="en-US" sz="1700" dirty="0"/>
              <a:t>Community Service</a:t>
            </a:r>
          </a:p>
          <a:p>
            <a:pPr lvl="1"/>
            <a:r>
              <a:rPr lang="en-US" sz="1700" dirty="0"/>
              <a:t>EMS response</a:t>
            </a:r>
          </a:p>
          <a:p>
            <a:pPr lvl="1"/>
            <a:r>
              <a:rPr lang="en-US" sz="1700" dirty="0"/>
              <a:t>Community Supported Events</a:t>
            </a:r>
          </a:p>
          <a:p>
            <a:pPr lvl="2"/>
            <a:r>
              <a:rPr lang="en-US" sz="1700" dirty="0"/>
              <a:t>Car Show</a:t>
            </a:r>
          </a:p>
          <a:p>
            <a:pPr lvl="2"/>
            <a:r>
              <a:rPr lang="en-US" sz="1700" dirty="0"/>
              <a:t>Recreation Activities sponsored by PBA</a:t>
            </a:r>
          </a:p>
          <a:p>
            <a:pPr lvl="2"/>
            <a:r>
              <a:rPr lang="en-US" sz="1700" dirty="0"/>
              <a:t>Harvest Festival</a:t>
            </a:r>
          </a:p>
          <a:p>
            <a:pPr lvl="2"/>
            <a:r>
              <a:rPr lang="en-US" sz="1700" dirty="0"/>
              <a:t>Memorial Day picnic</a:t>
            </a:r>
          </a:p>
          <a:p>
            <a:pPr lvl="2"/>
            <a:r>
              <a:rPr lang="en-US" sz="1700" dirty="0"/>
              <a:t>Senior Activities</a:t>
            </a:r>
          </a:p>
          <a:p>
            <a:pPr lvl="2"/>
            <a:r>
              <a:rPr lang="en-US" sz="1700" dirty="0"/>
              <a:t>Halloween Parade</a:t>
            </a:r>
          </a:p>
          <a:p>
            <a:pPr lvl="2"/>
            <a:r>
              <a:rPr lang="en-US" sz="1700" dirty="0"/>
              <a:t>PBA Donations to Community / Region  $300,000 (Chris Reeves Foundation, Library, NWHC, NEW DAWN, PRES)</a:t>
            </a:r>
          </a:p>
          <a:p>
            <a:pPr lvl="2"/>
            <a:r>
              <a:rPr lang="en-US" sz="1700" dirty="0"/>
              <a:t>PBA Scholarships  $4,000  annually since 2000</a:t>
            </a:r>
          </a:p>
          <a:p>
            <a:pPr lvl="2"/>
            <a:r>
              <a:rPr lang="en-US" sz="1700" dirty="0"/>
              <a:t>Food Drive for those in need</a:t>
            </a:r>
          </a:p>
          <a:p>
            <a:pPr lvl="2"/>
            <a:r>
              <a:rPr lang="en-US" sz="1700" dirty="0"/>
              <a:t>Vulnerable Victims Trainings and financial support </a:t>
            </a:r>
          </a:p>
          <a:p>
            <a:pPr lvl="2"/>
            <a:endParaRPr lang="en-US" dirty="0"/>
          </a:p>
        </p:txBody>
      </p:sp>
    </p:spTree>
    <p:extLst>
      <p:ext uri="{BB962C8B-B14F-4D97-AF65-F5344CB8AC3E}">
        <p14:creationId xmlns:p14="http://schemas.microsoft.com/office/powerpoint/2010/main" val="292357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E4575-DE99-4011-ADAE-CC55352CE4C6}"/>
              </a:ext>
            </a:extLst>
          </p:cNvPr>
          <p:cNvSpPr>
            <a:spLocks noGrp="1"/>
          </p:cNvSpPr>
          <p:nvPr>
            <p:ph type="title"/>
          </p:nvPr>
        </p:nvSpPr>
        <p:spPr/>
        <p:txBody>
          <a:bodyPr/>
          <a:lstStyle/>
          <a:p>
            <a:r>
              <a:rPr lang="en-US" dirty="0"/>
              <a:t>Deploying Social Service Personnel with Police where needed</a:t>
            </a:r>
          </a:p>
        </p:txBody>
      </p:sp>
      <p:sp>
        <p:nvSpPr>
          <p:cNvPr id="3" name="Content Placeholder 2">
            <a:extLst>
              <a:ext uri="{FF2B5EF4-FFF2-40B4-BE49-F238E27FC236}">
                <a16:creationId xmlns:a16="http://schemas.microsoft.com/office/drawing/2014/main" id="{1E8AEEE2-D811-4900-8F9F-C91DBC3622F2}"/>
              </a:ext>
            </a:extLst>
          </p:cNvPr>
          <p:cNvSpPr>
            <a:spLocks noGrp="1"/>
          </p:cNvSpPr>
          <p:nvPr>
            <p:ph idx="1"/>
          </p:nvPr>
        </p:nvSpPr>
        <p:spPr>
          <a:xfrm>
            <a:off x="1773141" y="2133600"/>
            <a:ext cx="9731471" cy="3777622"/>
          </a:xfrm>
        </p:spPr>
        <p:txBody>
          <a:bodyPr>
            <a:normAutofit fontScale="85000" lnSpcReduction="20000"/>
          </a:bodyPr>
          <a:lstStyle/>
          <a:p>
            <a:r>
              <a:rPr lang="en-US" dirty="0"/>
              <a:t>Pound Ridge PD’s reputation in DV, SA, HT</a:t>
            </a:r>
          </a:p>
          <a:p>
            <a:pPr lvl="1"/>
            <a:r>
              <a:rPr lang="en-US" dirty="0"/>
              <a:t>Co-Founder HT Task Force 2011</a:t>
            </a:r>
          </a:p>
          <a:p>
            <a:pPr lvl="1"/>
            <a:r>
              <a:rPr lang="en-US" dirty="0"/>
              <a:t>DV Council since 2009</a:t>
            </a:r>
          </a:p>
          <a:p>
            <a:pPr lvl="1"/>
            <a:r>
              <a:rPr lang="en-US" dirty="0"/>
              <a:t>3 DV NON-Profit Advisory Boards</a:t>
            </a:r>
          </a:p>
          <a:p>
            <a:pPr lvl="1"/>
            <a:r>
              <a:rPr lang="en-US" dirty="0"/>
              <a:t>LAP Assessment tool one of two in Westchester to initiate tool in 2014 </a:t>
            </a:r>
          </a:p>
          <a:p>
            <a:pPr lvl="1"/>
            <a:r>
              <a:rPr lang="en-US" dirty="0"/>
              <a:t>Access to culturally sensitive service agency personnel to assist vulnerable victims and those in need</a:t>
            </a:r>
          </a:p>
          <a:p>
            <a:pPr lvl="2"/>
            <a:r>
              <a:rPr lang="en-US" dirty="0"/>
              <a:t>Legal Services</a:t>
            </a:r>
          </a:p>
          <a:p>
            <a:pPr lvl="2"/>
            <a:r>
              <a:rPr lang="en-US" dirty="0"/>
              <a:t>Counselling</a:t>
            </a:r>
          </a:p>
          <a:p>
            <a:pPr lvl="2"/>
            <a:r>
              <a:rPr lang="en-US" dirty="0"/>
              <a:t>Housing</a:t>
            </a:r>
          </a:p>
          <a:p>
            <a:pPr lvl="2"/>
            <a:r>
              <a:rPr lang="en-US" dirty="0"/>
              <a:t>Funds</a:t>
            </a:r>
          </a:p>
          <a:p>
            <a:pPr lvl="2"/>
            <a:r>
              <a:rPr lang="en-US" dirty="0"/>
              <a:t>Transportation</a:t>
            </a:r>
          </a:p>
          <a:p>
            <a:pPr lvl="2"/>
            <a:r>
              <a:rPr lang="en-US" dirty="0"/>
              <a:t>Food</a:t>
            </a:r>
          </a:p>
          <a:p>
            <a:pPr lvl="2"/>
            <a:r>
              <a:rPr lang="en-US" dirty="0"/>
              <a:t>Survivor Response</a:t>
            </a:r>
          </a:p>
          <a:p>
            <a:pPr lvl="1"/>
            <a:endParaRPr lang="en-US" dirty="0"/>
          </a:p>
        </p:txBody>
      </p:sp>
    </p:spTree>
    <p:extLst>
      <p:ext uri="{BB962C8B-B14F-4D97-AF65-F5344CB8AC3E}">
        <p14:creationId xmlns:p14="http://schemas.microsoft.com/office/powerpoint/2010/main" val="1414615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C385D-DE41-4F36-8E53-60550F8E0B64}"/>
              </a:ext>
            </a:extLst>
          </p:cNvPr>
          <p:cNvSpPr>
            <a:spLocks noGrp="1"/>
          </p:cNvSpPr>
          <p:nvPr>
            <p:ph type="title"/>
          </p:nvPr>
        </p:nvSpPr>
        <p:spPr/>
        <p:txBody>
          <a:bodyPr/>
          <a:lstStyle/>
          <a:p>
            <a:r>
              <a:rPr lang="en-US" dirty="0"/>
              <a:t>Alternatives to Incarceration</a:t>
            </a:r>
          </a:p>
        </p:txBody>
      </p:sp>
      <p:sp>
        <p:nvSpPr>
          <p:cNvPr id="3" name="Content Placeholder 2">
            <a:extLst>
              <a:ext uri="{FF2B5EF4-FFF2-40B4-BE49-F238E27FC236}">
                <a16:creationId xmlns:a16="http://schemas.microsoft.com/office/drawing/2014/main" id="{8E03881A-39C6-4376-8C5E-193EB22CE9E1}"/>
              </a:ext>
            </a:extLst>
          </p:cNvPr>
          <p:cNvSpPr>
            <a:spLocks noGrp="1"/>
          </p:cNvSpPr>
          <p:nvPr>
            <p:ph idx="1"/>
          </p:nvPr>
        </p:nvSpPr>
        <p:spPr/>
        <p:txBody>
          <a:bodyPr>
            <a:normAutofit fontScale="77500" lnSpcReduction="20000"/>
          </a:bodyPr>
          <a:lstStyle/>
          <a:p>
            <a:r>
              <a:rPr lang="en-US" sz="2800" dirty="0"/>
              <a:t>Department of Community Mental Health</a:t>
            </a:r>
          </a:p>
          <a:p>
            <a:pPr lvl="1"/>
            <a:r>
              <a:rPr lang="en-US" sz="2600" dirty="0"/>
              <a:t>Virtual Assessments initiated by Pound Ridge in partnership with DCMH and brought to the entire county</a:t>
            </a:r>
          </a:p>
          <a:p>
            <a:pPr lvl="1"/>
            <a:r>
              <a:rPr lang="en-US" sz="2600" dirty="0"/>
              <a:t>2020 COVID response – Mental Health impacts an everyone</a:t>
            </a:r>
          </a:p>
          <a:p>
            <a:pPr lvl="1"/>
            <a:r>
              <a:rPr lang="en-US" sz="2600" dirty="0"/>
              <a:t>Virtual Assessment by Trained Clinicians</a:t>
            </a:r>
          </a:p>
          <a:p>
            <a:r>
              <a:rPr lang="en-US" sz="2800" dirty="0"/>
              <a:t>22 year relationship with AA</a:t>
            </a:r>
          </a:p>
          <a:p>
            <a:pPr lvl="1"/>
            <a:r>
              <a:rPr lang="en-US" sz="2800" dirty="0"/>
              <a:t>Drugs</a:t>
            </a:r>
          </a:p>
          <a:p>
            <a:pPr lvl="1"/>
            <a:r>
              <a:rPr lang="en-US" sz="2800" dirty="0"/>
              <a:t>Alcohol</a:t>
            </a:r>
          </a:p>
          <a:p>
            <a:pPr lvl="1"/>
            <a:r>
              <a:rPr lang="en-US" sz="2800" dirty="0"/>
              <a:t>Substance Dependency</a:t>
            </a:r>
          </a:p>
          <a:p>
            <a:pPr marL="457200" lvl="1" indent="0">
              <a:buNone/>
            </a:pPr>
            <a:endParaRPr lang="en-US" dirty="0"/>
          </a:p>
        </p:txBody>
      </p:sp>
    </p:spTree>
    <p:extLst>
      <p:ext uri="{BB962C8B-B14F-4D97-AF65-F5344CB8AC3E}">
        <p14:creationId xmlns:p14="http://schemas.microsoft.com/office/powerpoint/2010/main" val="1434131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A6F25-D902-4289-81E1-CFBB7CDF8655}"/>
              </a:ext>
            </a:extLst>
          </p:cNvPr>
          <p:cNvSpPr>
            <a:spLocks noGrp="1"/>
          </p:cNvSpPr>
          <p:nvPr>
            <p:ph type="title"/>
          </p:nvPr>
        </p:nvSpPr>
        <p:spPr/>
        <p:txBody>
          <a:bodyPr/>
          <a:lstStyle/>
          <a:p>
            <a:r>
              <a:rPr lang="en-US" dirty="0"/>
              <a:t>Parent Support</a:t>
            </a:r>
          </a:p>
        </p:txBody>
      </p:sp>
      <p:sp>
        <p:nvSpPr>
          <p:cNvPr id="3" name="Content Placeholder 2">
            <a:extLst>
              <a:ext uri="{FF2B5EF4-FFF2-40B4-BE49-F238E27FC236}">
                <a16:creationId xmlns:a16="http://schemas.microsoft.com/office/drawing/2014/main" id="{05F70467-062D-48C0-9547-B58FF1822054}"/>
              </a:ext>
            </a:extLst>
          </p:cNvPr>
          <p:cNvSpPr>
            <a:spLocks noGrp="1"/>
          </p:cNvSpPr>
          <p:nvPr>
            <p:ph idx="1"/>
          </p:nvPr>
        </p:nvSpPr>
        <p:spPr/>
        <p:txBody>
          <a:bodyPr/>
          <a:lstStyle/>
          <a:p>
            <a:r>
              <a:rPr lang="en-US" dirty="0"/>
              <a:t>Helping Resolve Family Conflict</a:t>
            </a:r>
          </a:p>
          <a:p>
            <a:pPr lvl="1"/>
            <a:r>
              <a:rPr lang="en-US" dirty="0"/>
              <a:t>Drugs</a:t>
            </a:r>
          </a:p>
          <a:p>
            <a:pPr lvl="1"/>
            <a:r>
              <a:rPr lang="en-US" dirty="0"/>
              <a:t>Alcohol</a:t>
            </a:r>
          </a:p>
          <a:p>
            <a:pPr lvl="1"/>
            <a:r>
              <a:rPr lang="en-US" dirty="0"/>
              <a:t>Conflict Resolution</a:t>
            </a:r>
          </a:p>
          <a:p>
            <a:pPr lvl="1"/>
            <a:r>
              <a:rPr lang="en-US" dirty="0"/>
              <a:t>Mental </a:t>
            </a:r>
            <a:r>
              <a:rPr lang="en-US" dirty="0" err="1"/>
              <a:t>Heallth</a:t>
            </a:r>
            <a:endParaRPr lang="en-US" dirty="0"/>
          </a:p>
          <a:p>
            <a:pPr lvl="2"/>
            <a:r>
              <a:rPr lang="en-US" dirty="0"/>
              <a:t>COVID DCMH  Program Initiated by Pound Ridge now County-wide</a:t>
            </a:r>
          </a:p>
          <a:p>
            <a:pPr lvl="2"/>
            <a:endParaRPr lang="en-US" dirty="0"/>
          </a:p>
          <a:p>
            <a:pPr lvl="2"/>
            <a:endParaRPr lang="en-US" dirty="0"/>
          </a:p>
          <a:p>
            <a:pPr lvl="2"/>
            <a:r>
              <a:rPr lang="en-US" b="1" u="sng" dirty="0"/>
              <a:t>May 15, 2012 Letter from Mother of youth</a:t>
            </a:r>
          </a:p>
          <a:p>
            <a:pPr lvl="2"/>
            <a:r>
              <a:rPr lang="en-US" b="1" u="sng" dirty="0"/>
              <a:t>October 2020 letter to 13 year old youth</a:t>
            </a:r>
          </a:p>
        </p:txBody>
      </p:sp>
    </p:spTree>
    <p:extLst>
      <p:ext uri="{BB962C8B-B14F-4D97-AF65-F5344CB8AC3E}">
        <p14:creationId xmlns:p14="http://schemas.microsoft.com/office/powerpoint/2010/main" val="623769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F2A-3465-4684-9979-25C2DCAC1A08}"/>
              </a:ext>
            </a:extLst>
          </p:cNvPr>
          <p:cNvSpPr>
            <a:spLocks noGrp="1"/>
          </p:cNvSpPr>
          <p:nvPr>
            <p:ph type="title"/>
          </p:nvPr>
        </p:nvSpPr>
        <p:spPr/>
        <p:txBody>
          <a:bodyPr>
            <a:normAutofit/>
          </a:bodyPr>
          <a:lstStyle/>
          <a:p>
            <a:r>
              <a:rPr lang="en-US" sz="3200" dirty="0"/>
              <a:t>SHOULD LAW ENFORCEMENT BE PRESENT IN SCHOOLS</a:t>
            </a:r>
          </a:p>
        </p:txBody>
      </p:sp>
      <p:sp>
        <p:nvSpPr>
          <p:cNvPr id="3" name="Content Placeholder 2">
            <a:extLst>
              <a:ext uri="{FF2B5EF4-FFF2-40B4-BE49-F238E27FC236}">
                <a16:creationId xmlns:a16="http://schemas.microsoft.com/office/drawing/2014/main" id="{30EAED64-2A5F-498D-9C78-C040AF8F89C8}"/>
              </a:ext>
            </a:extLst>
          </p:cNvPr>
          <p:cNvSpPr>
            <a:spLocks noGrp="1"/>
          </p:cNvSpPr>
          <p:nvPr>
            <p:ph idx="1"/>
          </p:nvPr>
        </p:nvSpPr>
        <p:spPr/>
        <p:txBody>
          <a:bodyPr>
            <a:normAutofit lnSpcReduction="10000"/>
          </a:bodyPr>
          <a:lstStyle/>
          <a:p>
            <a:endParaRPr lang="en-US" dirty="0"/>
          </a:p>
          <a:p>
            <a:r>
              <a:rPr lang="en-US" dirty="0"/>
              <a:t>BCSD relationship</a:t>
            </a:r>
          </a:p>
          <a:p>
            <a:endParaRPr lang="en-US" dirty="0"/>
          </a:p>
          <a:p>
            <a:r>
              <a:rPr lang="en-US" dirty="0"/>
              <a:t>PRES Relationship</a:t>
            </a:r>
          </a:p>
          <a:p>
            <a:pPr lvl="1"/>
            <a:r>
              <a:rPr lang="en-US" dirty="0"/>
              <a:t>Every 30 minutes through facility</a:t>
            </a:r>
          </a:p>
          <a:p>
            <a:pPr lvl="2"/>
            <a:r>
              <a:rPr lang="en-US" dirty="0"/>
              <a:t>Inside and outside security check</a:t>
            </a:r>
          </a:p>
          <a:p>
            <a:pPr lvl="2"/>
            <a:r>
              <a:rPr lang="en-US" dirty="0"/>
              <a:t>Office in school in Bistro Room</a:t>
            </a:r>
          </a:p>
          <a:p>
            <a:endParaRPr lang="en-US" dirty="0"/>
          </a:p>
          <a:p>
            <a:r>
              <a:rPr lang="en-US" dirty="0"/>
              <a:t>School to Prison Pipeline Myth</a:t>
            </a:r>
          </a:p>
          <a:p>
            <a:pPr lvl="1"/>
            <a:r>
              <a:rPr lang="en-US" dirty="0"/>
              <a:t>Police are there to help and resolve not incarcerate</a:t>
            </a:r>
          </a:p>
          <a:p>
            <a:pPr lvl="1"/>
            <a:endParaRPr lang="en-US" dirty="0"/>
          </a:p>
        </p:txBody>
      </p:sp>
    </p:spTree>
    <p:extLst>
      <p:ext uri="{BB962C8B-B14F-4D97-AF65-F5344CB8AC3E}">
        <p14:creationId xmlns:p14="http://schemas.microsoft.com/office/powerpoint/2010/main" val="276451562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920</TotalTime>
  <Words>2575</Words>
  <Application>Microsoft Macintosh PowerPoint</Application>
  <PresentationFormat>Widescreen</PresentationFormat>
  <Paragraphs>363</Paragraphs>
  <Slides>37</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3" baseType="lpstr">
      <vt:lpstr>Arial</vt:lpstr>
      <vt:lpstr>Calibri</vt:lpstr>
      <vt:lpstr>Century Gothic</vt:lpstr>
      <vt:lpstr>Wingdings 3</vt:lpstr>
      <vt:lpstr>Wisp</vt:lpstr>
      <vt:lpstr>Document</vt:lpstr>
      <vt:lpstr>NY STATE POLICE REFORM AND REINVENTION COLLABORATIVE</vt:lpstr>
      <vt:lpstr>Key Components to CJR</vt:lpstr>
      <vt:lpstr>Purpose</vt:lpstr>
      <vt:lpstr>PROCEDURAL JUSTICE How Do we Interact with the Public How Do these Interactions Shape Public Trust </vt:lpstr>
      <vt:lpstr>DETERMINE THE ROLE OF POLICE IN POUND RIDGE</vt:lpstr>
      <vt:lpstr>Deploying Social Service Personnel with Police where needed</vt:lpstr>
      <vt:lpstr>Alternatives to Incarceration</vt:lpstr>
      <vt:lpstr>Parent Support</vt:lpstr>
      <vt:lpstr>SHOULD LAW ENFORCEMENT BE PRESENT IN SCHOOLS</vt:lpstr>
      <vt:lpstr>Staffing and Budgeting</vt:lpstr>
      <vt:lpstr>Review of History</vt:lpstr>
      <vt:lpstr>Law Enforcement Strategies to  Build Trust</vt:lpstr>
      <vt:lpstr>Law Enforcement Strategies to Build Trust---continued</vt:lpstr>
      <vt:lpstr>Hot Spot Policing and Focused Deterrence</vt:lpstr>
      <vt:lpstr>De-Escalation Strategies</vt:lpstr>
      <vt:lpstr>Hate Crimes</vt:lpstr>
      <vt:lpstr>3.  COMMUNITY ENGAGEMENT</vt:lpstr>
      <vt:lpstr>Purpose of Community Engagement</vt:lpstr>
      <vt:lpstr>Leadership and Culture in Pound Ridge PD</vt:lpstr>
      <vt:lpstr>Officer Evaluation Structure</vt:lpstr>
      <vt:lpstr>PowerPoint Presentation</vt:lpstr>
      <vt:lpstr>Use of Force  </vt:lpstr>
      <vt:lpstr>Use of Force – Duty to Intervene</vt:lpstr>
      <vt:lpstr>Town Board Oversight  CJR Committee Oversight</vt:lpstr>
      <vt:lpstr>CIVILIAN COMPLAINTS  What is the Investigative Process</vt:lpstr>
      <vt:lpstr>Public Process to Report Police Misconduct </vt:lpstr>
      <vt:lpstr>Periodic Community Survey</vt:lpstr>
      <vt:lpstr>Transparency Strategies</vt:lpstr>
      <vt:lpstr>Data Collection Strategies</vt:lpstr>
      <vt:lpstr>Hiring Process</vt:lpstr>
      <vt:lpstr>TRAINING AND CONTINUING EDUCATION</vt:lpstr>
      <vt:lpstr>Additional Training</vt:lpstr>
      <vt:lpstr>OFFICER WELLNESS </vt:lpstr>
      <vt:lpstr>CJR COMMITTEE</vt:lpstr>
      <vt:lpstr>Process</vt:lpstr>
      <vt:lpstr>PowerPoint Presentation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 STATE POLICE REFORM AND REINVENTION COLLABORATIVE</dc:title>
  <dc:creator>David Ryan</dc:creator>
  <cp:lastModifiedBy>Alison Boak</cp:lastModifiedBy>
  <cp:revision>66</cp:revision>
  <cp:lastPrinted>2020-10-05T13:01:47Z</cp:lastPrinted>
  <dcterms:created xsi:type="dcterms:W3CDTF">2020-09-29T14:39:01Z</dcterms:created>
  <dcterms:modified xsi:type="dcterms:W3CDTF">2020-10-09T16:39:31Z</dcterms:modified>
</cp:coreProperties>
</file>